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92" r:id="rId3"/>
    <p:sldId id="293" r:id="rId4"/>
    <p:sldId id="294" r:id="rId5"/>
    <p:sldId id="295" r:id="rId6"/>
    <p:sldId id="296" r:id="rId7"/>
    <p:sldId id="299" r:id="rId8"/>
    <p:sldId id="300" r:id="rId9"/>
    <p:sldId id="257" r:id="rId10"/>
    <p:sldId id="298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97" r:id="rId20"/>
    <p:sldId id="272" r:id="rId21"/>
    <p:sldId id="273" r:id="rId22"/>
    <p:sldId id="274" r:id="rId23"/>
    <p:sldId id="275" r:id="rId24"/>
    <p:sldId id="276" r:id="rId25"/>
    <p:sldId id="277" r:id="rId26"/>
    <p:sldId id="279" r:id="rId27"/>
    <p:sldId id="278" r:id="rId28"/>
    <p:sldId id="280" r:id="rId29"/>
    <p:sldId id="284" r:id="rId30"/>
    <p:sldId id="281" r:id="rId31"/>
    <p:sldId id="283" r:id="rId32"/>
    <p:sldId id="285" r:id="rId33"/>
  </p:sldIdLst>
  <p:sldSz cx="12192000" cy="6858000"/>
  <p:notesSz cx="6858000" cy="9144000"/>
  <p:embeddedFontLst>
    <p:embeddedFont>
      <p:font typeface="PT Sans" panose="020B0604020202020204" charset="-52"/>
      <p:regular r:id="rId34"/>
      <p:bold r:id="rId35"/>
      <p:italic r:id="rId36"/>
      <p:boldItalic r:id="rId37"/>
    </p:embeddedFont>
    <p:embeddedFont>
      <p:font typeface="Myriad Pro" panose="020B0503030403020204" charset="0"/>
      <p:regular r:id="rId38"/>
      <p:bold r:id="rId39"/>
      <p:italic r:id="rId40"/>
      <p:boldItalic r:id="rId4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101755"/>
            <a:ext cx="9144000" cy="1408208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1B2B5D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7370"/>
            <a:ext cx="10515600" cy="66677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rgbClr val="1B2B5D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6321"/>
            <a:ext cx="10515600" cy="51511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224585"/>
            <a:ext cx="10515600" cy="2337890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rgbClr val="1B2B5D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2483"/>
            <a:ext cx="10515600" cy="649517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1B2B5D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07052"/>
            <a:ext cx="5181600" cy="5180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007052"/>
            <a:ext cx="5181600" cy="5180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127599"/>
            <a:ext cx="10515600" cy="75399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B2B5D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2881591"/>
            <a:ext cx="5157787" cy="6855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3567113"/>
            <a:ext cx="5157787" cy="30656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2881591"/>
            <a:ext cx="5183188" cy="6855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3567113"/>
            <a:ext cx="5183188" cy="30656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320" y="117495"/>
            <a:ext cx="10515600" cy="61751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B2B5D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87994"/>
            <a:ext cx="3932237" cy="91429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1B2B5D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1184776"/>
            <a:ext cx="6172200" cy="50026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184777"/>
            <a:ext cx="3932237" cy="5002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1184777"/>
            <a:ext cx="6172200" cy="5002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9788" y="187994"/>
            <a:ext cx="3932237" cy="91429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1B2B5D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3"/>
          <p:cNvSpPr>
            <a:spLocks noGrp="1"/>
          </p:cNvSpPr>
          <p:nvPr>
            <p:ph type="body" sz="half" idx="10"/>
          </p:nvPr>
        </p:nvSpPr>
        <p:spPr>
          <a:xfrm>
            <a:off x="839788" y="1184777"/>
            <a:ext cx="3932237" cy="5002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312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4"/>
          <p:cNvSpPr>
            <a:spLocks noGrp="1"/>
          </p:cNvSpPr>
          <p:nvPr>
            <p:ph type="ctrTitle"/>
          </p:nvPr>
        </p:nvSpPr>
        <p:spPr bwMode="auto">
          <a:xfrm>
            <a:off x="241300" y="5127625"/>
            <a:ext cx="9144000" cy="917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altLang="ru-RU" sz="2800" smtClean="0"/>
              <a:t>Роль СМИ и институтов гражданского общества в системе межнациональных отношений</a:t>
            </a:r>
            <a:endParaRPr lang="ru-RU" altLang="ru-RU" sz="28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117475"/>
            <a:ext cx="10515600" cy="444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smtClean="0"/>
              <a:t>Алгоритм:</a:t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657225"/>
            <a:ext cx="11201400" cy="553085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sz="1700" dirty="0" smtClean="0"/>
              <a:t>Вам </a:t>
            </a:r>
            <a:r>
              <a:rPr lang="ru-RU" sz="1700" dirty="0"/>
              <a:t>нужно подготовить   «Стратегию взаимодействия органов государственного и муниципального управления с институтами гражданского общества и СМИ в сфере межэтнических отношений». </a:t>
            </a:r>
          </a:p>
          <a:p>
            <a:pPr>
              <a:spcBef>
                <a:spcPts val="0"/>
              </a:spcBef>
              <a:defRPr/>
            </a:pPr>
            <a:r>
              <a:rPr lang="ru-RU" sz="1700" dirty="0" smtClean="0"/>
              <a:t>Решите </a:t>
            </a:r>
            <a:r>
              <a:rPr lang="ru-RU" sz="1700" dirty="0"/>
              <a:t>организационные вопросы: выберите </a:t>
            </a:r>
            <a:r>
              <a:rPr lang="ru-RU" sz="1700" dirty="0" smtClean="0"/>
              <a:t>руководителя группы и </a:t>
            </a:r>
            <a:r>
              <a:rPr lang="ru-RU" sz="1700" dirty="0"/>
              <a:t>трех </a:t>
            </a:r>
            <a:r>
              <a:rPr lang="ru-RU" sz="1700" dirty="0" smtClean="0"/>
              <a:t> руководителей подгрупп, </a:t>
            </a:r>
            <a:r>
              <a:rPr lang="ru-RU" sz="1700" dirty="0"/>
              <a:t>секретаря. </a:t>
            </a:r>
          </a:p>
          <a:p>
            <a:pPr>
              <a:spcBef>
                <a:spcPts val="0"/>
              </a:spcBef>
              <a:defRPr/>
            </a:pPr>
            <a:r>
              <a:rPr lang="ru-RU" sz="1700" dirty="0"/>
              <a:t>Вам предоставлен макет Стратегии. Ознакомьтесь с ее основными разделами.</a:t>
            </a:r>
          </a:p>
          <a:p>
            <a:pPr>
              <a:spcBef>
                <a:spcPts val="0"/>
              </a:spcBef>
              <a:defRPr/>
            </a:pPr>
            <a:r>
              <a:rPr lang="ru-RU" sz="1700" dirty="0"/>
              <a:t>Посмотрите раздел «Общие положения». Если Вы считаете нужным добавить какие-то положения в этот раздел, то внесите коррективы в макет.</a:t>
            </a:r>
          </a:p>
          <a:p>
            <a:pPr>
              <a:spcBef>
                <a:spcPts val="0"/>
              </a:spcBef>
              <a:defRPr/>
            </a:pPr>
            <a:r>
              <a:rPr lang="ru-RU" sz="1700" dirty="0" smtClean="0"/>
              <a:t>На основе проведенного </a:t>
            </a:r>
            <a:r>
              <a:rPr lang="en-US" sz="1700" dirty="0" smtClean="0"/>
              <a:t>SWOT</a:t>
            </a:r>
            <a:r>
              <a:rPr lang="ru-RU" sz="1700" dirty="0" smtClean="0"/>
              <a:t> – анализа заполните раздел  «Современное состояние взаимодействия органов государственного и муниципального управления с институтами гражданского общества и СМИ в сфере межэтнических отношений в субъектах Центрального Федерального округа».</a:t>
            </a:r>
          </a:p>
          <a:p>
            <a:pPr>
              <a:spcBef>
                <a:spcPts val="0"/>
              </a:spcBef>
              <a:defRPr/>
            </a:pPr>
            <a:r>
              <a:rPr lang="ru-RU" sz="1700" dirty="0" smtClean="0"/>
              <a:t>Сформируйте </a:t>
            </a:r>
            <a:r>
              <a:rPr lang="ru-RU" sz="1700" dirty="0"/>
              <a:t>три подгруппы. Каждая подгруппа во главе с </a:t>
            </a:r>
            <a:r>
              <a:rPr lang="ru-RU" sz="1700" dirty="0" smtClean="0"/>
              <a:t>руководителем подгрупп будет </a:t>
            </a:r>
            <a:r>
              <a:rPr lang="ru-RU" sz="1700" dirty="0"/>
              <a:t>отвечать за написание одного раздела Стратегии:</a:t>
            </a:r>
          </a:p>
          <a:p>
            <a:pPr>
              <a:spcBef>
                <a:spcPts val="0"/>
              </a:spcBef>
              <a:defRPr/>
            </a:pPr>
            <a:r>
              <a:rPr lang="ru-RU" sz="1700" dirty="0" smtClean="0"/>
              <a:t>1 подгруппа - Основные </a:t>
            </a:r>
            <a:r>
              <a:rPr lang="ru-RU" sz="1700" dirty="0"/>
              <a:t>направления (выделите 10 направлений возможного взаимодействия органов государственного и муниципального управления с институтами гражданского общества и СМИ в сфере межэтнических отношений, исходя из результатов </a:t>
            </a:r>
            <a:r>
              <a:rPr lang="en-US" sz="1700" dirty="0"/>
              <a:t>SWOT</a:t>
            </a:r>
            <a:r>
              <a:rPr lang="ru-RU" sz="1700" dirty="0"/>
              <a:t>- анализа). Приведите примеры.</a:t>
            </a:r>
          </a:p>
          <a:p>
            <a:pPr>
              <a:spcBef>
                <a:spcPts val="0"/>
              </a:spcBef>
              <a:defRPr/>
            </a:pPr>
            <a:r>
              <a:rPr lang="ru-RU" sz="1700" dirty="0" smtClean="0"/>
              <a:t>2 подгруппа - Показатели </a:t>
            </a:r>
            <a:r>
              <a:rPr lang="ru-RU" sz="1700" dirty="0"/>
              <a:t>эффективности (разработайте 10 количественных показателей эффективности реализации Стратегии, например, количество платформ взаимодействия между государственными органами, институтами гражданского общества и СМИ. Обратите внимание на пояснение каждого показателя)</a:t>
            </a:r>
          </a:p>
          <a:p>
            <a:pPr>
              <a:spcBef>
                <a:spcPts val="0"/>
              </a:spcBef>
              <a:defRPr/>
            </a:pPr>
            <a:r>
              <a:rPr lang="ru-RU" sz="1700" dirty="0" smtClean="0"/>
              <a:t>3 подгруппа - Ожидаемые </a:t>
            </a:r>
            <a:r>
              <a:rPr lang="ru-RU" sz="1700" dirty="0"/>
              <a:t>результаты (сформулируйте , 10 результатов реализации Стратегии, исходя из выявленных проблем, перспектив и угроз).</a:t>
            </a:r>
          </a:p>
          <a:p>
            <a:pPr>
              <a:spcBef>
                <a:spcPts val="0"/>
              </a:spcBef>
              <a:defRPr/>
            </a:pPr>
            <a:r>
              <a:rPr lang="ru-RU" sz="1700" dirty="0"/>
              <a:t>Выделите 20 минут для работы подгрупп</a:t>
            </a:r>
            <a:r>
              <a:rPr lang="ru-RU" sz="1700" dirty="0" smtClean="0"/>
              <a:t>. </a:t>
            </a:r>
          </a:p>
          <a:p>
            <a:pPr>
              <a:spcBef>
                <a:spcPts val="0"/>
              </a:spcBef>
              <a:defRPr/>
            </a:pPr>
            <a:r>
              <a:rPr lang="ru-RU" sz="1700" dirty="0" smtClean="0"/>
              <a:t>Обсудите </a:t>
            </a:r>
            <a:r>
              <a:rPr lang="ru-RU" sz="1700" dirty="0"/>
              <a:t>итоги работы подгрупп и заполните шаблон презентации Стратегии.</a:t>
            </a:r>
          </a:p>
          <a:p>
            <a:pPr>
              <a:spcBef>
                <a:spcPts val="0"/>
              </a:spcBef>
              <a:defRPr/>
            </a:pPr>
            <a:r>
              <a:rPr lang="ru-RU" sz="1700" dirty="0"/>
              <a:t>Продумайте план презентации Стратегии</a:t>
            </a:r>
            <a:r>
              <a:rPr lang="ru-RU" sz="1800" dirty="0"/>
              <a:t>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ru-RU" sz="1800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117475"/>
            <a:ext cx="10515600" cy="666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Содержание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 bwMode="auto">
          <a:xfrm>
            <a:off x="838200" y="727075"/>
            <a:ext cx="10515600" cy="546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ru-RU" altLang="ru-RU" b="1" smtClean="0"/>
              <a:t>I. Общие положения</a:t>
            </a:r>
            <a:endParaRPr lang="ru-RU" altLang="ru-RU" smtClean="0"/>
          </a:p>
          <a:p>
            <a:pPr>
              <a:buFont typeface="Arial" charset="0"/>
              <a:buNone/>
            </a:pPr>
            <a:r>
              <a:rPr lang="ru-RU" altLang="ru-RU" b="1" smtClean="0"/>
              <a:t>II. Современное состояние взаимодействия органов государственного и муниципального управления с институтами гражданского общества и СМИ в сфере межэтнических отношений в субъектах Центрального Федерального округа.</a:t>
            </a:r>
            <a:endParaRPr lang="ru-RU" altLang="ru-RU" smtClean="0"/>
          </a:p>
          <a:p>
            <a:pPr>
              <a:buFont typeface="Arial" charset="0"/>
              <a:buNone/>
            </a:pPr>
            <a:r>
              <a:rPr lang="ru-RU" altLang="ru-RU" b="1" smtClean="0"/>
              <a:t>III. Цели, принципы, задачи и основные направления Стратегии взаимодействия органов государственного и муниципального управления с институтами гражданского общества и СМИ в сфере межэтнических отношений</a:t>
            </a:r>
          </a:p>
          <a:p>
            <a:pPr>
              <a:buFont typeface="Arial" charset="0"/>
              <a:buNone/>
            </a:pPr>
            <a:r>
              <a:rPr lang="ru-RU" altLang="ru-RU" b="1" smtClean="0"/>
              <a:t>IV. Инструменты и механизмы реализации </a:t>
            </a:r>
          </a:p>
          <a:p>
            <a:pPr>
              <a:buFont typeface="Arial" charset="0"/>
              <a:buNone/>
            </a:pPr>
            <a:r>
              <a:rPr lang="ru-RU" altLang="ru-RU" b="1" smtClean="0"/>
              <a:t>V. Целевые показатели реализации настоящей Стратегии</a:t>
            </a:r>
            <a:endParaRPr lang="ru-RU" altLang="ru-RU" smtClean="0"/>
          </a:p>
          <a:p>
            <a:pPr>
              <a:buFont typeface="Arial" charset="0"/>
              <a:buNone/>
            </a:pPr>
            <a:r>
              <a:rPr lang="ru-RU" altLang="ru-RU" b="1" smtClean="0"/>
              <a:t>VI. Ожидаемые результаты реализации настоящей Стратегии</a:t>
            </a:r>
            <a:endParaRPr lang="ru-RU" altLang="ru-RU" smtClean="0"/>
          </a:p>
          <a:p>
            <a:pPr>
              <a:buFont typeface="Arial" charset="0"/>
              <a:buNone/>
            </a:pPr>
            <a:endParaRPr lang="ru-RU" altLang="ru-RU" smtClean="0"/>
          </a:p>
          <a:p>
            <a:pPr>
              <a:buFont typeface="Arial" charset="0"/>
              <a:buNone/>
            </a:pPr>
            <a:r>
              <a:rPr lang="ru-RU" altLang="ru-RU" b="1" smtClean="0"/>
              <a:t> </a:t>
            </a:r>
            <a:endParaRPr lang="ru-RU" altLang="ru-RU" smtClean="0"/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2224088"/>
            <a:ext cx="10515600" cy="23383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ru-RU" smtClean="0"/>
              <a:t>I</a:t>
            </a:r>
            <a:r>
              <a:rPr lang="ru-RU" altLang="ru-RU" smtClean="0"/>
              <a:t>. Общие положения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 bwMode="auto">
          <a:xfrm>
            <a:off x="838200" y="598488"/>
            <a:ext cx="11014075" cy="55895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ru-RU" altLang="ru-RU" sz="1800" smtClean="0"/>
              <a:t>1</a:t>
            </a:r>
            <a:r>
              <a:rPr lang="ru-RU" altLang="ru-RU" sz="1600" smtClean="0"/>
              <a:t>. Настоящая Стратегия является документом стратегического планирования в сфере государственной национальной политики Российской Федерации, определяющим приоритеты, цели, принципы, задачи, основные направления взаимодействия органов государственного и муниципального управления с институтами гражданского общества и СМИ.</a:t>
            </a:r>
          </a:p>
          <a:p>
            <a:pPr>
              <a:buFont typeface="Arial" charset="0"/>
              <a:buNone/>
            </a:pPr>
            <a:r>
              <a:rPr lang="ru-RU" altLang="ru-RU" sz="1600" smtClean="0"/>
              <a:t>2. Настоящая Стратегия разработана в целях обеспечения интересов государства, общества, человека и гражданина, укрепления государственного единства и целостности Российской Федерации, сохранения этнокультурной самобытности ее народов, обеспечения конституционных прав и свобод граждан, гармонизации общественных и государственных интересов, а также в целях координации деятельности федеральных органов государственной власти, органов государственной власти субъектов Российской Федерации, иных государственных органов, органов местного самоуправления (далее также - государственные органы и органы местного самоуправления) и их взаимодействия с институтами гражданского общества при реализации государственной национальной политики Российской Федерации. Настоящая Стратегия основывается на принципах демократического федеративного государства.</a:t>
            </a:r>
          </a:p>
          <a:p>
            <a:pPr>
              <a:buFont typeface="Arial" charset="0"/>
              <a:buNone/>
            </a:pPr>
            <a:r>
              <a:rPr lang="ru-RU" altLang="ru-RU" sz="1600" smtClean="0"/>
              <a:t>3. Правовую основу настоящей Стратегии составляют  Конституция Российской Федерации, общепризнанные принципы и нормы международного права и международные договоры Российской Федерации, Указ Президента РФ «О стратегии государственной национальной политики Российской Федерации на период до 2025 года» (в ред. Указа Президента РФ от 06.12.2018 N 703), другие федеральные законы, нормативные правовые акты Президента Российской Федерации и Правительства Российской Федерации, стратегии национальной политики субъектов РФ, документы стратегического планирования в сферах социально-экономического развития, обеспечения национальной безопасности, региональной, внешней, миграционной и молодежной политики, образования и культуры, а также иные документы, регулирующие деятельность в сфере государственной национальной политики Российской Федерации.</a:t>
            </a:r>
          </a:p>
          <a:p>
            <a:pPr>
              <a:buFont typeface="Arial" charset="0"/>
              <a:buNone/>
            </a:pPr>
            <a:r>
              <a:rPr lang="ru-RU" altLang="ru-RU" sz="1600" smtClean="0"/>
              <a:t>4. Настоящая Стратегия учитывает историко-культурный опыт становления и развития российской государственности, основанный на взаимодействии и сотрудничестве народов, населяющих Российскую Федерацию.</a:t>
            </a:r>
          </a:p>
          <a:p>
            <a:pPr>
              <a:buFont typeface="Arial" charset="0"/>
              <a:buNone/>
            </a:pPr>
            <a:endParaRPr lang="ru-RU" altLang="ru-RU" sz="1600" smtClean="0"/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117475"/>
            <a:ext cx="6805613" cy="666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400" smtClean="0"/>
              <a:t>Для целей настоящей Стратегии используются следующие основные понятия: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 bwMode="auto">
          <a:xfrm>
            <a:off x="838200" y="1019175"/>
            <a:ext cx="10515600" cy="5168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800" b="1" smtClean="0"/>
              <a:t>государственная национальная политика Российской Федерации</a:t>
            </a:r>
            <a:r>
              <a:rPr lang="ru-RU" altLang="ru-RU" sz="1800" smtClean="0"/>
              <a:t> - система стратегических приоритетов и мер, реализуемых государственными органами и органами местного самоуправления, институтами гражданского общества и направленных на укрепление межнационального согласия, гражданского единства, обеспечение поддержки этнокультурного и языкового многообразия Российской Федерации, недопущение дискриминации по признаку социальной, расовой, национальной, языковой или религиозной принадлежности, а также на профилактику экстремизма и предупреждение конфликтов на национальной и религиозной почве;</a:t>
            </a:r>
          </a:p>
          <a:p>
            <a:r>
              <a:rPr lang="ru-RU" altLang="ru-RU" sz="1800" b="1" smtClean="0"/>
              <a:t>государственная информационная политика в сфере межэтнической коммуникации</a:t>
            </a:r>
            <a:r>
              <a:rPr lang="ru-RU" altLang="ru-RU" sz="1800" smtClean="0"/>
              <a:t> - метод регуляции социальных отношений, связанных с воспроизводством и распространением информации, удовлетворяющей интересы всех этносов государства и направленной на обеспечение творческого, конструктивного диалога между их представителями, следовательно, и на формирование культуры межэтнической коммуникации</a:t>
            </a:r>
          </a:p>
          <a:p>
            <a:r>
              <a:rPr lang="ru-RU" altLang="ru-RU" sz="1800" b="1" smtClean="0"/>
              <a:t>гражданское общество</a:t>
            </a:r>
            <a:r>
              <a:rPr lang="ru-RU" altLang="ru-RU" sz="1800" smtClean="0"/>
              <a:t> – совокупность общественных отношений, развивающихся автономно от государства; комплекс самоорганизующихся и самоуправляемых общественных институтов. Гражданское общество включает не только граждан, действующих добровольно и в соответствии с убеждениями, но и институциональные формы (организации гражданского общества).</a:t>
            </a:r>
          </a:p>
          <a:p>
            <a:endParaRPr lang="ru-RU" alt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 bwMode="auto">
          <a:xfrm>
            <a:off x="838200" y="1036638"/>
            <a:ext cx="10515600" cy="5151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800" b="1" smtClean="0"/>
              <a:t>некоммерческие организации</a:t>
            </a:r>
            <a:r>
              <a:rPr lang="ru-RU" altLang="ru-RU" sz="1800" smtClean="0"/>
              <a:t> (организации, зарегистрированные в соответствии с законодательством в одной из организационно-правовых форм НКО) – это организации, не имеющие извлечение прибыли в качестве основной цели своей деятельности и не распределяющие полученную прибыль между участниками (п. 1 ст. 2 Закона № 7-ФЗ). Важно подчеркнуть, что принадлежность к некоммерческому сектору не означает, что НКО не могут получать прибыль, они лишь должны использовать полученные доходы в целях развития самой организации и для реализации уставных целей.</a:t>
            </a:r>
          </a:p>
          <a:p>
            <a:r>
              <a:rPr lang="ru-RU" altLang="ru-RU" sz="1800" b="1" smtClean="0"/>
              <a:t>межсекторное взаимодействие, или межсекторное социальное партнерство (МСП)</a:t>
            </a:r>
            <a:r>
              <a:rPr lang="ru-RU" altLang="ru-RU" sz="1800" smtClean="0"/>
              <a:t> - особый вид взаимоотношений между организациями трех секторов, в которые они вступают для эффективного достижения целей устойчивого и гармоничного общественного развития.</a:t>
            </a:r>
          </a:p>
          <a:p>
            <a:r>
              <a:rPr lang="ru-RU" altLang="ru-RU" sz="1800" b="1" smtClean="0"/>
              <a:t>этническая информация в СМИ</a:t>
            </a:r>
            <a:r>
              <a:rPr lang="ru-RU" altLang="ru-RU" sz="1800" smtClean="0"/>
              <a:t> – это  упоминания в публикациях о народах и странах, о национальных или этнических обычаях и ценностях.</a:t>
            </a:r>
          </a:p>
          <a:p>
            <a:r>
              <a:rPr lang="ru-RU" altLang="ru-RU" sz="1800" b="1" smtClean="0"/>
              <a:t>этническая журналистика</a:t>
            </a:r>
            <a:r>
              <a:rPr lang="ru-RU" altLang="ru-RU" sz="1800" smtClean="0"/>
              <a:t> – осуществляемая СМИ деятельность по сбору, обработке и распространению информации, содержание которой связано с проблематикой межнациональных отношений, межкультурного взаимодействия, этнокультурного процесса, национально-культурного самоопределения.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117475"/>
            <a:ext cx="6875463" cy="666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400" smtClean="0"/>
              <a:t>Приоритетами взаимодействия органов государственного и муниципального управления с институтами гражданского общества и СМИ в сфере межэтнических отношений являются: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 bwMode="auto">
          <a:xfrm>
            <a:off x="838200" y="1876425"/>
            <a:ext cx="10515600" cy="4137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sz="1800" dirty="0" smtClean="0"/>
              <a:t>а) укрепление гражданского единства, гражданского самосознания и сохранение самобытности многонационального народа Российской Федерации (российской нации);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800" dirty="0" smtClean="0"/>
              <a:t>б) сохранение этнокультурного и языкового многообразия Российской Федерации;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800" dirty="0" smtClean="0"/>
              <a:t>в) сохранение русского языка как государственного языка Российской Федерации и языка межнационального общения;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800" dirty="0" smtClean="0"/>
              <a:t>г) гармонизация межнациональных (межэтнических) отношений, профилактика экстремизма и предупреждение конфликтов на национальной и религиозной почве;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800" dirty="0" smtClean="0"/>
              <a:t>д) создание дополнительных социально-экономических, политических и культурных условий для улучшения социального благополучия граждан, обеспечения межнационального и межрелигиозного мира и согласия в Российской Федерации;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800" dirty="0" smtClean="0"/>
              <a:t>е) соблюдение прав коренных малочисленных народов Российской Федерации;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800" dirty="0" smtClean="0"/>
              <a:t>ж) поддержка соотечественников, проживающих за рубежом, содействие развитию их связей с Российской Федерацией и добровольному переселению в Российскую Федерацию.</a:t>
            </a:r>
          </a:p>
          <a:p>
            <a:pPr>
              <a:defRPr/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 bwMode="auto">
          <a:xfrm>
            <a:off x="838200" y="1036638"/>
            <a:ext cx="10515600" cy="5151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Настоящая Стратегия должна способствовать выработке государственными органами и органами местного самоуправления, а также институтами гражданского общества единых подходов к решению вопросов государственной национальной политики Российской Федерации.</a:t>
            </a:r>
          </a:p>
          <a:p>
            <a:r>
              <a:rPr lang="ru-RU" altLang="ru-RU" smtClean="0"/>
              <a:t>Настоящая Стратегия носит комплексный межотраслевой социально ориентированный характер и направлена на развитие потенциала многонационального народа Российской Федерации (российской нации).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336675"/>
            <a:ext cx="10515600" cy="4406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z="3600" smtClean="0"/>
              <a:t>II. Современное состояние взаимодействия органов государственного и муниципального управления с институтами гражданского общества и СМИ в сфере межэтнических отношений в субъектах Центрального Федерального округа.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18738" y="63008"/>
            <a:ext cx="7502525" cy="666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600" smtClean="0"/>
              <a:t>Оценка современного состояния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197" y="835740"/>
            <a:ext cx="5348804" cy="4410790"/>
          </a:xfrm>
          <a:noFill/>
          <a:ln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6367" y="835740"/>
            <a:ext cx="66628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Проект реализуется на международном ( Республика Казахстан) и региональном уровнях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Проект поддержали 16 национальных автономий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Востребованность, но требует проработки вопрос информационного сопровождения 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11325"/>
            <a:ext cx="10515600" cy="28511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3200" smtClean="0"/>
              <a:t>SWOT –</a:t>
            </a:r>
            <a:r>
              <a:rPr lang="ru-RU" sz="3200" smtClean="0"/>
              <a:t> анализ состояния </a:t>
            </a:r>
            <a:r>
              <a:rPr lang="ru-RU" altLang="ru-RU" sz="3200" smtClean="0"/>
              <a:t>взаимодействия органов государственного и муниципального управления с институтами гражданского общества и СМИ в сфере межэтнических отношений в субъектах Центрального Федерального округа.</a:t>
            </a:r>
            <a:br>
              <a:rPr lang="ru-RU" altLang="ru-RU" sz="3200" smtClean="0"/>
            </a:br>
            <a:endParaRPr 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727075"/>
            <a:ext cx="10515600" cy="383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z="3600" smtClean="0"/>
              <a:t>III. Цели, принципы, задачи и основные направления Стратегии взаимодействия органов государственного и муниципального управления с институтами гражданского общества и СМИ в сфере межэтнических отношений 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117475"/>
            <a:ext cx="6875463" cy="1077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400" smtClean="0"/>
              <a:t>Целями Стратегии взаимодействия органов государственного и муниципального управления с институтами гражданского общества и СМИ в сфере межэтнических отношений: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 bwMode="auto">
          <a:xfrm>
            <a:off x="838200" y="1898650"/>
            <a:ext cx="10515600" cy="4289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800" smtClean="0"/>
              <a:t>укрепление национального согласия, обеспечение политической и социальной стабильности, развитие демократических институтов;</a:t>
            </a:r>
          </a:p>
          <a:p>
            <a:r>
              <a:rPr lang="ru-RU" altLang="ru-RU" sz="1800" smtClean="0"/>
              <a:t>укрепление общероссийской гражданской идентичности и единства многонационального народа Российской Федерации (российской нации);</a:t>
            </a:r>
          </a:p>
          <a:p>
            <a:r>
              <a:rPr lang="ru-RU" altLang="ru-RU" sz="1800" smtClean="0"/>
              <a:t>обеспечение равенства прав и свобод человека и гражданина независимо от расы, национальности, языка, происхождения, имущественного и должностного положения, места жительства, отношения к религии, убеждений, принадлежности к общественным объединениям, а также других обстоятельств;</a:t>
            </a:r>
          </a:p>
          <a:p>
            <a:r>
              <a:rPr lang="ru-RU" altLang="ru-RU" sz="1800" smtClean="0"/>
              <a:t>сохранение и поддержка этнокультурного и языкового многообразия Российской Федерации, традиционных российских духовно-нравственных ценностей как основы российского общества;</a:t>
            </a:r>
          </a:p>
          <a:p>
            <a:r>
              <a:rPr lang="ru-RU" altLang="ru-RU" sz="1800" smtClean="0"/>
              <a:t>гармонизация межнациональных (межэтнических) отношений;</a:t>
            </a:r>
          </a:p>
          <a:p>
            <a:r>
              <a:rPr lang="ru-RU" altLang="ru-RU" sz="1800" smtClean="0"/>
              <a:t>успешная социальная и культурная адаптация иностранных граждан в Российской Федерации и их интеграция в российское общество.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117475"/>
            <a:ext cx="6910388" cy="1417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000" smtClean="0"/>
              <a:t>Принципами Стратегии взаимодействия органов государственного и муниципального управления с институтами гражданского общества и СМИ в сфере межэтнических отношений являются:</a:t>
            </a:r>
            <a:br>
              <a:rPr lang="ru-RU" altLang="ru-RU" sz="2000" smtClean="0"/>
            </a:br>
            <a:endParaRPr lang="ru-RU" altLang="ru-RU" sz="2000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 bwMode="auto">
          <a:xfrm>
            <a:off x="838200" y="1277938"/>
            <a:ext cx="10515600" cy="49101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800" smtClean="0"/>
              <a:t>равенство прав и свобод человека и гражданина независимо от расы, национальности, языка, происхождения, имущественного и должностного положения, места жительства, отношения к религии, убеждений, принадлежности к общественным объединениям, а также других обстоятельств;</a:t>
            </a:r>
          </a:p>
          <a:p>
            <a:r>
              <a:rPr lang="ru-RU" altLang="ru-RU" sz="1800" smtClean="0"/>
              <a:t>обеспечение равных условий для развития народов Российской Федерации и этнических общностей;</a:t>
            </a:r>
          </a:p>
          <a:p>
            <a:r>
              <a:rPr lang="ru-RU" altLang="ru-RU" sz="1800" smtClean="0"/>
              <a:t>защита прав национальных меньшинств;</a:t>
            </a:r>
          </a:p>
          <a:p>
            <a:r>
              <a:rPr lang="ru-RU" altLang="ru-RU" sz="1800" smtClean="0"/>
              <a:t>предотвращение любых форм дискриминации по признаку социальной, расовой, национальной, языковой или религиозной принадлежности;</a:t>
            </a:r>
            <a:endParaRPr lang="en-US" altLang="ru-RU" sz="1800" smtClean="0"/>
          </a:p>
          <a:p>
            <a:r>
              <a:rPr lang="ru-RU" altLang="ru-RU" sz="1800" smtClean="0"/>
              <a:t>уважение национального достоинства граждан, предотвращение и пресечение попыток разжигания расовой, национальной и религиозной ненависти либо вражды;</a:t>
            </a:r>
          </a:p>
          <a:p>
            <a:r>
              <a:rPr lang="ru-RU" altLang="ru-RU" sz="1800" smtClean="0"/>
              <a:t>преемственность исторических традиций народов Российской Федерации, в том числе таких как солидарность и взаимопомощь;</a:t>
            </a:r>
          </a:p>
          <a:p>
            <a:r>
              <a:rPr lang="ru-RU" altLang="ru-RU" sz="1800" smtClean="0"/>
              <a:t>устойчивое экономическое, социальное и культурное развитие коренных малочисленных народов Российской Федерации, защита их исконной среды обитания, традиционного образа жизни, а также защита прав и законных интересов этих народов</a:t>
            </a:r>
          </a:p>
          <a:p>
            <a:endParaRPr lang="ru-RU" alt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187325" y="117475"/>
            <a:ext cx="7596188" cy="1441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400" smtClean="0"/>
              <a:t>Задачами Стратегии взаимодействия органов государственного и муниципального управления с институтами гражданского общества и СМИ в сфере межэтнических отношений:</a:t>
            </a:r>
            <a:br>
              <a:rPr lang="ru-RU" altLang="ru-RU" sz="2400" smtClean="0"/>
            </a:br>
            <a:endParaRPr lang="ru-RU" altLang="ru-RU" sz="2400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 bwMode="auto">
          <a:xfrm>
            <a:off x="838200" y="1476375"/>
            <a:ext cx="10515600" cy="4711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ru-RU" altLang="ru-RU" smtClean="0"/>
              <a:t>Совершенствование государственного управления в сфере государственной национальной политики Российской Федерации;</a:t>
            </a:r>
          </a:p>
          <a:p>
            <a:pPr>
              <a:spcBef>
                <a:spcPts val="600"/>
              </a:spcBef>
            </a:pPr>
            <a:r>
              <a:rPr lang="ru-RU" altLang="ru-RU" smtClean="0"/>
              <a:t>Совершенствование взаимодействия государственных органов и органов местного самоуправления с институтами гражданского общества при реализации государственной национальной политики Российской Федерации;</a:t>
            </a:r>
          </a:p>
          <a:p>
            <a:pPr>
              <a:spcBef>
                <a:spcPts val="600"/>
              </a:spcBef>
            </a:pPr>
            <a:r>
              <a:rPr lang="ru-RU" altLang="ru-RU" smtClean="0"/>
              <a:t>Информационное обеспечение реализации государственной национальной политики Российской Федерации;</a:t>
            </a:r>
          </a:p>
          <a:p>
            <a:pPr>
              <a:spcBef>
                <a:spcPct val="0"/>
              </a:spcBef>
            </a:pPr>
            <a:endParaRPr lang="ru-RU" altLang="ru-RU" sz="1600" smtClean="0"/>
          </a:p>
          <a:p>
            <a:pPr>
              <a:spcBef>
                <a:spcPct val="0"/>
              </a:spcBef>
            </a:pPr>
            <a:endParaRPr lang="ru-RU" alt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 bwMode="auto">
          <a:xfrm>
            <a:off x="838200" y="1036638"/>
            <a:ext cx="10515600" cy="5151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800" smtClean="0"/>
              <a:t>Формирование системы социальной и культурной адаптации иностранных граждан в Российской Федерации и их интеграции в российское общество;</a:t>
            </a:r>
          </a:p>
          <a:p>
            <a:r>
              <a:rPr lang="ru-RU" altLang="ru-RU" sz="1800" smtClean="0"/>
              <a:t>Совершенствование государственного управления в сфере государственной национальной политики Российской Федерации;</a:t>
            </a:r>
          </a:p>
          <a:p>
            <a:r>
              <a:rPr lang="ru-RU" altLang="ru-RU" sz="1800" smtClean="0"/>
              <a:t>Совершенствование взаимодействия государственных органов и органов местного самоуправления с институтами гражданского общества при реализации государственной национальной политики Российской Федерации;</a:t>
            </a:r>
          </a:p>
          <a:p>
            <a:r>
              <a:rPr lang="ru-RU" altLang="ru-RU" sz="1800" smtClean="0"/>
              <a:t>Информационное обеспечение реализации государственной национальной политики Российской Федерации;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339725" y="117475"/>
            <a:ext cx="7421563" cy="1417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000" smtClean="0"/>
              <a:t>Основные направления Стратегии взаимодействия органов государственного и муниципального управления с институтами гражданского общества и СМИ в сфере межэтнических отношений</a:t>
            </a:r>
            <a:endParaRPr lang="ru-RU" alt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 bwMode="auto">
          <a:xfrm>
            <a:off x="163513" y="1535113"/>
            <a:ext cx="11190287" cy="4652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</a:rPr>
              <a:t>Развитие взаимовыгодного диалога органов гос. власти и органов местного самоуправления с институтами гражданского общества, оказание содействия.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</a:rPr>
              <a:t>Подготовка квалифицированных кадров, организация курсов  и семинаров повышения квалификации по вопросам межнациональных отношений.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</a:rPr>
              <a:t>Оказание содействия органов власти в укреплений материально-технической базы этнических СМИ и НКО.</a:t>
            </a:r>
            <a:endParaRPr lang="ru-RU" altLang="ru-RU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727075"/>
            <a:ext cx="10515600" cy="383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z="3600" smtClean="0"/>
              <a:t>IV. Инструменты и механизмы реализации </a:t>
            </a:r>
            <a:br>
              <a:rPr lang="ru-RU" altLang="ru-RU" sz="3600" smtClean="0"/>
            </a:b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117475"/>
            <a:ext cx="6829425" cy="1676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400" smtClean="0"/>
              <a:t>Инструментами реализации Стратегии взаимодействия органов государственного и муниципального управления с институтами гражданского общества и СМИ в сфере межэтнических отношений </a:t>
            </a:r>
            <a:br>
              <a:rPr lang="ru-RU" altLang="ru-RU" sz="2400" smtClean="0"/>
            </a:br>
            <a:endParaRPr lang="ru-RU" altLang="ru-RU" sz="2400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 bwMode="auto">
          <a:xfrm>
            <a:off x="838200" y="1804988"/>
            <a:ext cx="10515600" cy="3810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000" smtClean="0"/>
              <a:t>законодательство Российской Федерации;</a:t>
            </a:r>
          </a:p>
          <a:p>
            <a:r>
              <a:rPr lang="ru-RU" altLang="ru-RU" sz="2000" smtClean="0"/>
              <a:t>документы стратегического планирования, разработанные на федеральном, региональном и муниципальном уровнях;</a:t>
            </a:r>
          </a:p>
          <a:p>
            <a:r>
              <a:rPr lang="ru-RU" altLang="ru-RU" sz="2000" smtClean="0"/>
              <a:t>государственная программа Российской Федерации "Реализация государственной национальной политики", иные государственные программы, связанные с отдельными направлениями государственной национальной политики Российской Федерации;</a:t>
            </a:r>
          </a:p>
          <a:p>
            <a:r>
              <a:rPr lang="ru-RU" altLang="ru-RU" sz="2000" smtClean="0"/>
              <a:t>государственная информационная система мониторинга в сфере межнациональных и межконфессиональных отношений и раннего предупреждения конфликтных ситуаций;</a:t>
            </a:r>
          </a:p>
          <a:p>
            <a:r>
              <a:rPr lang="ru-RU" altLang="ru-RU" sz="2000" smtClean="0"/>
              <a:t>мониторинг состояния и развития языков народов Российской Федерации;</a:t>
            </a:r>
          </a:p>
          <a:p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 bwMode="auto">
          <a:xfrm>
            <a:off x="838200" y="1036638"/>
            <a:ext cx="10515600" cy="5151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000" smtClean="0"/>
              <a:t>Реализацию настоящей Стратегии осуществляют органы государственной власти субъектов Российской Федерации и органы местного самоуправления в соответствии с их компетенцией.</a:t>
            </a:r>
          </a:p>
          <a:p>
            <a:r>
              <a:rPr lang="ru-RU" altLang="ru-RU" sz="2000" smtClean="0"/>
              <a:t>Эффективность реализации Стратегии взаимодействия органов государственного и муниципального управления с институтами гражданского общества и СМИ обеспечивается согласованной деятельностью государственных органов и органов местного самоуправления, институтов гражданского общества, осуществлением комплекса политических, правовых, организационных, социально-экономических, информационных и иных мер, разработанных в соответствии с настоящей Стратегией.</a:t>
            </a:r>
          </a:p>
          <a:p>
            <a:r>
              <a:rPr lang="ru-RU" altLang="ru-RU" sz="2000" smtClean="0"/>
              <a:t>Информационная и аналитическая поддержка реализации настоящей Стратегии в субъектах Российской Федерации и муниципальных образованиях осуществляется посредством привлечения информационных ресурсов заинтересованных государственных органов и органов местного самоуправления, государственных научных и образовательных организаций, региональных средств массовой информации и некоммерческих организаций этнокультурной направленности.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727075"/>
            <a:ext cx="10515600" cy="383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z="3600" smtClean="0"/>
              <a:t>V. Целевые показатели реализации настоящей Стратегии</a:t>
            </a:r>
            <a:br>
              <a:rPr lang="ru-RU" altLang="ru-RU" sz="3600" smtClean="0"/>
            </a:br>
            <a:r>
              <a:rPr lang="ru-RU" altLang="ru-RU" sz="3600" smtClean="0"/>
              <a:t/>
            </a:r>
            <a:br>
              <a:rPr lang="ru-RU" altLang="ru-RU" sz="3600" smtClean="0"/>
            </a:b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117475"/>
            <a:ext cx="10515600" cy="666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SWOT-анализ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 bwMode="auto">
          <a:xfrm>
            <a:off x="838200" y="1036638"/>
            <a:ext cx="10515600" cy="5151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SWOT-анализ – это способ оценить сложившуюся ситуацию в и перспективы ее развития, выявив четыре ключевых аспекта:</a:t>
            </a:r>
            <a:endParaRPr lang="en-US" smtClean="0"/>
          </a:p>
          <a:p>
            <a:r>
              <a:rPr lang="en-US" b="1" smtClean="0"/>
              <a:t>St</a:t>
            </a:r>
            <a:r>
              <a:rPr lang="ru-RU" b="1" smtClean="0"/>
              <a:t>rengths </a:t>
            </a:r>
            <a:r>
              <a:rPr lang="ru-RU" smtClean="0"/>
              <a:t>– сильные стороны, </a:t>
            </a:r>
          </a:p>
          <a:p>
            <a:r>
              <a:rPr lang="ru-RU" b="1" smtClean="0"/>
              <a:t>Weaknesses </a:t>
            </a:r>
            <a:r>
              <a:rPr lang="ru-RU" smtClean="0"/>
              <a:t>– слабые стороны, </a:t>
            </a:r>
            <a:endParaRPr lang="en-US" smtClean="0"/>
          </a:p>
          <a:p>
            <a:r>
              <a:rPr lang="ru-RU" b="1" smtClean="0"/>
              <a:t>Opportunities</a:t>
            </a:r>
            <a:r>
              <a:rPr lang="ru-RU" smtClean="0"/>
              <a:t> – возможности и </a:t>
            </a:r>
            <a:endParaRPr lang="en-US" smtClean="0"/>
          </a:p>
          <a:p>
            <a:r>
              <a:rPr lang="ru-RU" b="1" smtClean="0"/>
              <a:t>Threats </a:t>
            </a:r>
            <a:r>
              <a:rPr lang="ru-RU" smtClean="0"/>
              <a:t>– угрозы. </a:t>
            </a:r>
            <a:endParaRPr lang="en-US" smtClean="0"/>
          </a:p>
          <a:p>
            <a:r>
              <a:rPr lang="ru-RU" smtClean="0"/>
              <a:t>Метод проведения SWOT-анализа позволяет описать ситуацию четко и структурированно, сделать вывод о том, в нужном ли направлении идет развитие, от каких рисков следует обезопаситься и как именно это осуществить, каков потенциал.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117475"/>
            <a:ext cx="6899275" cy="984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400" smtClean="0"/>
              <a:t>Целевыми показателями реализации настоящей Стратегии являются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 bwMode="auto">
          <a:xfrm>
            <a:off x="838200" y="1036638"/>
            <a:ext cx="10515600" cy="51514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Заполняется по итогам дискуссии в группе</a:t>
            </a:r>
          </a:p>
          <a:p>
            <a:pPr>
              <a:defRPr/>
            </a:pPr>
            <a:endParaRPr lang="ru-RU" alt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727075"/>
            <a:ext cx="10515600" cy="383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z="3600" smtClean="0"/>
              <a:t>V</a:t>
            </a:r>
            <a:r>
              <a:rPr lang="en-US" altLang="ru-RU" sz="3600" smtClean="0"/>
              <a:t>I</a:t>
            </a:r>
            <a:r>
              <a:rPr lang="ru-RU" altLang="ru-RU" sz="3600" smtClean="0"/>
              <a:t>. Ожидаемые результаты реализации настоящей Стратегии </a:t>
            </a:r>
            <a:br>
              <a:rPr lang="ru-RU" altLang="ru-RU" sz="3600" smtClean="0"/>
            </a:b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117475"/>
            <a:ext cx="6899275" cy="996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400" smtClean="0"/>
              <a:t>Ожидаемые результаты реализации настоящей Стратегии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 bwMode="auto">
          <a:xfrm>
            <a:off x="838200" y="1243013"/>
            <a:ext cx="10515600" cy="49450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ru-RU" sz="3200" b="1" smtClean="0">
                <a:solidFill>
                  <a:srgbClr val="FF0000"/>
                </a:solidFill>
              </a:rPr>
              <a:t>Заполняется по итогам дискуссии в группе</a:t>
            </a:r>
          </a:p>
          <a:p>
            <a:pPr>
              <a:buFont typeface="Arial" charset="0"/>
              <a:buNone/>
            </a:pPr>
            <a:endParaRPr lang="ru-RU" altLang="ru-RU" sz="2000" smtClean="0"/>
          </a:p>
          <a:p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117475"/>
            <a:ext cx="10515600" cy="666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Алгоритм:</a:t>
            </a:r>
            <a:br>
              <a:rPr lang="ru-RU" smtClean="0"/>
            </a:b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725" y="738188"/>
            <a:ext cx="11014075" cy="544988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sz="2400" dirty="0" smtClean="0"/>
              <a:t>Поставить </a:t>
            </a:r>
            <a:r>
              <a:rPr lang="ru-RU" sz="2400" b="1" dirty="0"/>
              <a:t>цель</a:t>
            </a:r>
            <a:r>
              <a:rPr lang="ru-RU" sz="2400" dirty="0"/>
              <a:t> – проанализировать современное состояние взаимодействия органов государственного и муниципального управления с институтами гражданского </a:t>
            </a:r>
            <a:r>
              <a:rPr lang="ru-RU" sz="2400" dirty="0" smtClean="0"/>
              <a:t>общества (ИГО) </a:t>
            </a:r>
            <a:r>
              <a:rPr lang="ru-RU" sz="2400" dirty="0"/>
              <a:t>и СМИ в сфере межэтнических отношений.</a:t>
            </a:r>
          </a:p>
          <a:p>
            <a:pPr>
              <a:spcBef>
                <a:spcPts val="0"/>
              </a:spcBef>
              <a:defRPr/>
            </a:pPr>
            <a:r>
              <a:rPr lang="ru-RU" sz="2400" dirty="0"/>
              <a:t>Выявить сильные стороны, достижения, лучшие </a:t>
            </a:r>
            <a:r>
              <a:rPr lang="ru-RU" sz="2400" dirty="0" smtClean="0"/>
              <a:t>практики, привести 3 примера по институтам гражданского общества и 3 примера по СМИ.</a:t>
            </a:r>
            <a:endParaRPr lang="ru-RU" sz="2400" dirty="0"/>
          </a:p>
          <a:p>
            <a:pPr>
              <a:spcBef>
                <a:spcPts val="0"/>
              </a:spcBef>
              <a:defRPr/>
            </a:pPr>
            <a:r>
              <a:rPr lang="ru-RU" sz="2400" dirty="0"/>
              <a:t>Выявить недостатки, определить,  какие факторы тормозят решение актуальных задач, каких факторов следует избегать? </a:t>
            </a:r>
            <a:r>
              <a:rPr lang="ru-RU" sz="2400" dirty="0" smtClean="0"/>
              <a:t>Привести 3 примера по институтам гражданского общества и 3 примера по СМИ.</a:t>
            </a:r>
          </a:p>
          <a:p>
            <a:pPr>
              <a:spcBef>
                <a:spcPts val="0"/>
              </a:spcBef>
              <a:defRPr/>
            </a:pPr>
            <a:r>
              <a:rPr lang="ru-RU" sz="2400" dirty="0" smtClean="0"/>
              <a:t>Составить </a:t>
            </a:r>
            <a:r>
              <a:rPr lang="ru-RU" sz="2400" dirty="0"/>
              <a:t>перечень имеющихся перспектив и возможностей развития взаимодействия органов государственного и муниципального управления с институтами гражданского общества и СМИ в сфере межэтнических отношений для вашего проекта. </a:t>
            </a:r>
            <a:endParaRPr lang="ru-RU" sz="2400" dirty="0" smtClean="0"/>
          </a:p>
          <a:p>
            <a:pPr>
              <a:spcBef>
                <a:spcPts val="0"/>
              </a:spcBef>
              <a:defRPr/>
            </a:pPr>
            <a:r>
              <a:rPr lang="ru-RU" sz="2400" dirty="0" smtClean="0"/>
              <a:t>Опишите </a:t>
            </a:r>
            <a:r>
              <a:rPr lang="ru-RU" sz="2400" dirty="0"/>
              <a:t>существующие внешние и внутренние опасности и угрозы. </a:t>
            </a:r>
          </a:p>
          <a:p>
            <a:pPr>
              <a:spcBef>
                <a:spcPts val="0"/>
              </a:spcBef>
              <a:defRPr/>
            </a:pPr>
            <a:r>
              <a:rPr lang="ru-RU" sz="2400" dirty="0"/>
              <a:t>Заполните таблицу и сделайте выводы.</a:t>
            </a:r>
          </a:p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327225"/>
              </p:ext>
            </p:extLst>
          </p:nvPr>
        </p:nvGraphicFramePr>
        <p:xfrm>
          <a:off x="838200" y="218941"/>
          <a:ext cx="10515600" cy="6269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434993">
                <a:tc>
                  <a:txBody>
                    <a:bodyPr/>
                    <a:lstStyle/>
                    <a:p>
                      <a:r>
                        <a:rPr lang="ru-RU" dirty="0" smtClean="0"/>
                        <a:t>Сильные стороны (</a:t>
                      </a:r>
                      <a:r>
                        <a:rPr lang="en-US" b="1" dirty="0" smtClean="0"/>
                        <a:t>St</a:t>
                      </a:r>
                      <a:r>
                        <a:rPr lang="ru-RU" b="1" dirty="0" err="1" smtClean="0"/>
                        <a:t>rengths</a:t>
                      </a:r>
                      <a:r>
                        <a:rPr lang="ru-RU" b="1" dirty="0" smtClean="0"/>
                        <a:t> )</a:t>
                      </a:r>
                      <a:endParaRPr lang="en-US" b="1" dirty="0" smtClean="0"/>
                    </a:p>
                    <a:p>
                      <a:r>
                        <a:rPr lang="en-US" b="1" dirty="0" smtClean="0"/>
                        <a:t>1</a:t>
                      </a:r>
                      <a:r>
                        <a:rPr lang="ru-RU" b="1" dirty="0" smtClean="0"/>
                        <a:t>. Активная</a:t>
                      </a:r>
                      <a:r>
                        <a:rPr lang="ru-RU" b="1" baseline="0" dirty="0" smtClean="0"/>
                        <a:t> поддержка НКО </a:t>
                      </a:r>
                      <a:r>
                        <a:rPr lang="ru-RU" b="1" dirty="0" smtClean="0"/>
                        <a:t>со стороны органов государственной и муниципальной власти</a:t>
                      </a:r>
                    </a:p>
                    <a:p>
                      <a:r>
                        <a:rPr lang="en-US" b="1" dirty="0" smtClean="0"/>
                        <a:t>2</a:t>
                      </a:r>
                      <a:r>
                        <a:rPr lang="ru-RU" b="1" dirty="0" smtClean="0"/>
                        <a:t>.  Межнациональные проекты являются платформой для активизации деятельности диаспор</a:t>
                      </a:r>
                    </a:p>
                    <a:p>
                      <a:r>
                        <a:rPr lang="en-US" b="1" dirty="0" smtClean="0"/>
                        <a:t>3</a:t>
                      </a:r>
                      <a:r>
                        <a:rPr lang="ru-RU" b="1" dirty="0" smtClean="0"/>
                        <a:t>. Сохранение</a:t>
                      </a:r>
                      <a:r>
                        <a:rPr lang="ru-RU" b="1" baseline="0" dirty="0" smtClean="0"/>
                        <a:t>  и передача национальной культуры и традиций, в том числе в рамках института семьи</a:t>
                      </a:r>
                      <a:endParaRPr lang="en-US" b="1" dirty="0" smtClean="0"/>
                    </a:p>
                    <a:p>
                      <a:r>
                        <a:rPr lang="en-US" b="1" dirty="0" smtClean="0"/>
                        <a:t>4</a:t>
                      </a:r>
                      <a:r>
                        <a:rPr lang="ru-RU" b="1" dirty="0" smtClean="0"/>
                        <a:t>. </a:t>
                      </a:r>
                    </a:p>
                    <a:p>
                      <a:r>
                        <a:rPr lang="en-US" b="1" dirty="0" smtClean="0"/>
                        <a:t>5</a:t>
                      </a:r>
                      <a:r>
                        <a:rPr lang="ru-RU" b="1" dirty="0" smtClean="0"/>
                        <a:t>.</a:t>
                      </a:r>
                      <a:endParaRPr lang="en-US" b="1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Слабые стороны (</a:t>
                      </a:r>
                      <a:r>
                        <a:rPr lang="ru-RU" b="1" dirty="0" err="1" smtClean="0"/>
                        <a:t>Weaknesses</a:t>
                      </a:r>
                      <a:r>
                        <a:rPr lang="ru-RU" b="1" dirty="0" smtClean="0"/>
                        <a:t>)</a:t>
                      </a:r>
                    </a:p>
                    <a:p>
                      <a:r>
                        <a:rPr lang="ru-RU" b="1" dirty="0" smtClean="0"/>
                        <a:t>1. Однобокость </a:t>
                      </a:r>
                    </a:p>
                    <a:p>
                      <a:r>
                        <a:rPr lang="ru-RU" b="1" dirty="0" smtClean="0"/>
                        <a:t>2. Слабый уровень  подготовки журналистов  в области</a:t>
                      </a:r>
                      <a:r>
                        <a:rPr lang="ru-RU" b="1" baseline="0" dirty="0" smtClean="0"/>
                        <a:t> межэтнических отношений (некомпетентность)</a:t>
                      </a:r>
                    </a:p>
                    <a:p>
                      <a:r>
                        <a:rPr lang="ru-RU" b="1" dirty="0" smtClean="0"/>
                        <a:t>3. Отсутствие</a:t>
                      </a:r>
                      <a:r>
                        <a:rPr lang="ru-RU" b="1" baseline="0" dirty="0" smtClean="0"/>
                        <a:t> информационной поддержки СМИ</a:t>
                      </a:r>
                      <a:endParaRPr lang="ru-RU" b="1" dirty="0" smtClean="0"/>
                    </a:p>
                    <a:p>
                      <a:r>
                        <a:rPr lang="ru-RU" b="1" dirty="0" smtClean="0"/>
                        <a:t>4. Инертность, отсутствие  мотивации к институционализации</a:t>
                      </a:r>
                    </a:p>
                    <a:p>
                      <a:r>
                        <a:rPr lang="ru-RU" b="1" dirty="0" smtClean="0"/>
                        <a:t>5.</a:t>
                      </a:r>
                    </a:p>
                  </a:txBody>
                  <a:tcPr/>
                </a:tc>
              </a:tr>
              <a:tr h="250216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Угрозы</a:t>
                      </a:r>
                      <a:r>
                        <a:rPr lang="ru-RU" dirty="0" smtClean="0"/>
                        <a:t> (</a:t>
                      </a:r>
                      <a:r>
                        <a:rPr lang="ru-RU" b="1" dirty="0" err="1" smtClean="0"/>
                        <a:t>Threats</a:t>
                      </a:r>
                      <a:r>
                        <a:rPr lang="ru-RU" b="1" dirty="0" smtClean="0"/>
                        <a:t>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="1" dirty="0" smtClean="0"/>
                        <a:t>Сужение</a:t>
                      </a:r>
                      <a:r>
                        <a:rPr lang="ru-RU" b="1" baseline="0" dirty="0" smtClean="0"/>
                        <a:t> аутентичной языковой аудитории </a:t>
                      </a:r>
                    </a:p>
                    <a:p>
                      <a:r>
                        <a:rPr lang="ru-RU" b="1" dirty="0" smtClean="0"/>
                        <a:t>2. </a:t>
                      </a:r>
                    </a:p>
                    <a:p>
                      <a:r>
                        <a:rPr lang="ru-RU" b="1" dirty="0" smtClean="0"/>
                        <a:t>3.</a:t>
                      </a:r>
                    </a:p>
                    <a:p>
                      <a:r>
                        <a:rPr lang="ru-RU" b="1" dirty="0" smtClean="0"/>
                        <a:t>4.</a:t>
                      </a:r>
                    </a:p>
                    <a:p>
                      <a:r>
                        <a:rPr lang="ru-RU" b="1" dirty="0" smtClean="0"/>
                        <a:t>5.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Возможности </a:t>
                      </a:r>
                      <a:r>
                        <a:rPr lang="ru-RU" dirty="0" smtClean="0"/>
                        <a:t>(</a:t>
                      </a:r>
                      <a:r>
                        <a:rPr lang="ru-RU" b="1" dirty="0" err="1" smtClean="0"/>
                        <a:t>Opportunities</a:t>
                      </a:r>
                      <a:r>
                        <a:rPr lang="ru-RU" dirty="0" smtClean="0"/>
                        <a:t> )</a:t>
                      </a:r>
                    </a:p>
                    <a:p>
                      <a:r>
                        <a:rPr lang="ru-RU" b="1" dirty="0" smtClean="0"/>
                        <a:t>1. Своевременная передача актуальной информации</a:t>
                      </a:r>
                    </a:p>
                    <a:p>
                      <a:r>
                        <a:rPr lang="ru-RU" b="1" dirty="0" smtClean="0"/>
                        <a:t>2. Использование потенциала  гос.  и муниципальной</a:t>
                      </a:r>
                      <a:r>
                        <a:rPr lang="ru-RU" b="1" baseline="0" dirty="0" smtClean="0"/>
                        <a:t> власти для   активизации  регистрации этнических НКО</a:t>
                      </a:r>
                    </a:p>
                    <a:p>
                      <a:r>
                        <a:rPr lang="ru-RU" b="1" dirty="0" smtClean="0"/>
                        <a:t>3.</a:t>
                      </a:r>
                    </a:p>
                    <a:p>
                      <a:r>
                        <a:rPr lang="ru-RU" b="1" dirty="0" smtClean="0"/>
                        <a:t>4.</a:t>
                      </a:r>
                    </a:p>
                    <a:p>
                      <a:r>
                        <a:rPr lang="ru-RU" b="1" dirty="0" smtClean="0"/>
                        <a:t>5.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187325" y="117475"/>
            <a:ext cx="7537450" cy="666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smtClean="0"/>
              <a:t>Примеры сильных и слабых сторон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15913" y="1036638"/>
          <a:ext cx="11037888" cy="4836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8944"/>
                <a:gridCol w="5518944"/>
              </a:tblGrid>
              <a:tr h="109281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Сильные</a:t>
                      </a:r>
                      <a:r>
                        <a:rPr lang="ru-RU" sz="2400" baseline="0" dirty="0" smtClean="0"/>
                        <a:t> стороны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Слабые стороны</a:t>
                      </a:r>
                      <a:endParaRPr lang="ru-RU" sz="2400" dirty="0"/>
                    </a:p>
                  </a:txBody>
                  <a:tcPr/>
                </a:tc>
              </a:tr>
              <a:tr h="187190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Институты гражданского общества</a:t>
                      </a:r>
                    </a:p>
                    <a:p>
                      <a:r>
                        <a:rPr lang="ru-RU" b="1" dirty="0" smtClean="0"/>
                        <a:t>1.</a:t>
                      </a:r>
                    </a:p>
                    <a:p>
                      <a:r>
                        <a:rPr lang="ru-RU" b="1" dirty="0" smtClean="0"/>
                        <a:t>2.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Институты гражданского общества</a:t>
                      </a:r>
                    </a:p>
                    <a:p>
                      <a:r>
                        <a:rPr lang="ru-RU" b="1" dirty="0" smtClean="0"/>
                        <a:t>1.</a:t>
                      </a:r>
                    </a:p>
                    <a:p>
                      <a:r>
                        <a:rPr lang="ru-RU" b="1" dirty="0" smtClean="0"/>
                        <a:t>2.</a:t>
                      </a:r>
                      <a:endParaRPr lang="ru-RU" b="1" dirty="0"/>
                    </a:p>
                  </a:txBody>
                  <a:tcPr/>
                </a:tc>
              </a:tr>
              <a:tr h="187190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СМИ</a:t>
                      </a:r>
                    </a:p>
                    <a:p>
                      <a:r>
                        <a:rPr lang="ru-RU" b="1" dirty="0" smtClean="0"/>
                        <a:t>1.</a:t>
                      </a:r>
                    </a:p>
                    <a:p>
                      <a:r>
                        <a:rPr lang="ru-RU" b="1" dirty="0" smtClean="0"/>
                        <a:t>2.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1.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2.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45582" y="770809"/>
            <a:ext cx="4859985" cy="47010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9770" y="873840"/>
            <a:ext cx="5993327" cy="449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77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3566" y="946299"/>
            <a:ext cx="5794894" cy="42886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25" y="992984"/>
            <a:ext cx="5593724" cy="41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3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117475"/>
            <a:ext cx="6723063" cy="559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Стратегия взаимодействия органов государственного и муниципального управления с институтами гражданского общества и СМИ в сфере межэтнических отношений.</a:t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 bwMode="auto">
          <a:xfrm>
            <a:off x="838200" y="1036638"/>
            <a:ext cx="10515600" cy="5151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роды">
      <a:majorFont>
        <a:latin typeface="Myriad Pro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1946</Words>
  <Application>Microsoft Office PowerPoint</Application>
  <PresentationFormat>Произвольный</PresentationFormat>
  <Paragraphs>151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PT Sans</vt:lpstr>
      <vt:lpstr>Myriad Pro</vt:lpstr>
      <vt:lpstr>Тема Office</vt:lpstr>
      <vt:lpstr>Роль СМИ и институтов гражданского общества в системе межнациональных отношений</vt:lpstr>
      <vt:lpstr>SWOT – анализ состояния взаимодействия органов государственного и муниципального управления с институтами гражданского общества и СМИ в сфере межэтнических отношений в субъектах Центрального Федерального округа. </vt:lpstr>
      <vt:lpstr>SWOT-анализ</vt:lpstr>
      <vt:lpstr>Алгоритм: </vt:lpstr>
      <vt:lpstr>Презентация PowerPoint</vt:lpstr>
      <vt:lpstr>Примеры сильных и слабых сторон</vt:lpstr>
      <vt:lpstr>Презентация PowerPoint</vt:lpstr>
      <vt:lpstr>Презентация PowerPoint</vt:lpstr>
      <vt:lpstr>Стратегия взаимодействия органов государственного и муниципального управления с институтами гражданского общества и СМИ в сфере межэтнических отношений. </vt:lpstr>
      <vt:lpstr>Алгоритм: </vt:lpstr>
      <vt:lpstr>Содержание</vt:lpstr>
      <vt:lpstr>I. Общие положения</vt:lpstr>
      <vt:lpstr>Презентация PowerPoint</vt:lpstr>
      <vt:lpstr>Для целей настоящей Стратегии используются следующие основные понятия:</vt:lpstr>
      <vt:lpstr>Презентация PowerPoint</vt:lpstr>
      <vt:lpstr>Приоритетами взаимодействия органов государственного и муниципального управления с институтами гражданского общества и СМИ в сфере межэтнических отношений являются: </vt:lpstr>
      <vt:lpstr>Презентация PowerPoint</vt:lpstr>
      <vt:lpstr>II. Современное состояние взаимодействия органов государственного и муниципального управления с институтами гражданского общества и СМИ в сфере межэтнических отношений в субъектах Центрального Федерального округа. </vt:lpstr>
      <vt:lpstr>Оценка современного состояния</vt:lpstr>
      <vt:lpstr>III. Цели, принципы, задачи и основные направления Стратегии взаимодействия органов государственного и муниципального управления с институтами гражданского общества и СМИ в сфере межэтнических отношений  </vt:lpstr>
      <vt:lpstr>Целями Стратегии взаимодействия органов государственного и муниципального управления с институтами гражданского общества и СМИ в сфере межэтнических отношений:</vt:lpstr>
      <vt:lpstr>Принципами Стратегии взаимодействия органов государственного и муниципального управления с институтами гражданского общества и СМИ в сфере межэтнических отношений являются: </vt:lpstr>
      <vt:lpstr>Задачами Стратегии взаимодействия органов государственного и муниципального управления с институтами гражданского общества и СМИ в сфере межэтнических отношений: </vt:lpstr>
      <vt:lpstr>Презентация PowerPoint</vt:lpstr>
      <vt:lpstr>Основные направления Стратегии взаимодействия органов государственного и муниципального управления с институтами гражданского общества и СМИ в сфере межэтнических отношений</vt:lpstr>
      <vt:lpstr>IV. Инструменты и механизмы реализации   </vt:lpstr>
      <vt:lpstr>Инструментами реализации Стратегии взаимодействия органов государственного и муниципального управления с институтами гражданского общества и СМИ в сфере межэтнических отношений  </vt:lpstr>
      <vt:lpstr>Презентация PowerPoint</vt:lpstr>
      <vt:lpstr>V. Целевые показатели реализации настоящей Стратегии   </vt:lpstr>
      <vt:lpstr>Целевыми показателями реализации настоящей Стратегии являются</vt:lpstr>
      <vt:lpstr>VI. Ожидаемые результаты реализации настоящей Стратегии   </vt:lpstr>
      <vt:lpstr>Ожидаемые результаты реализации настоящей Стратегии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Sergeev, Stepan Sergeevich</dc:creator>
  <cp:lastModifiedBy>user</cp:lastModifiedBy>
  <cp:revision>60</cp:revision>
  <dcterms:created xsi:type="dcterms:W3CDTF">2018-11-02T12:28:13Z</dcterms:created>
  <dcterms:modified xsi:type="dcterms:W3CDTF">2019-10-04T19:44:56Z</dcterms:modified>
</cp:coreProperties>
</file>