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8" r:id="rId3"/>
    <p:sldId id="258" r:id="rId4"/>
    <p:sldId id="260" r:id="rId5"/>
    <p:sldId id="309" r:id="rId6"/>
    <p:sldId id="310" r:id="rId7"/>
    <p:sldId id="311" r:id="rId8"/>
    <p:sldId id="315" r:id="rId9"/>
    <p:sldId id="312" r:id="rId10"/>
    <p:sldId id="31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A6342-28D2-4052-8CBD-6C080BDAF01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8F8FC-C02B-4FBA-BB58-F153C88BB5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63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064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63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058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23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386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446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741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0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831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282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1D160-7825-42C1-96A3-67E2FBEC98A7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0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 bwMode="auto">
          <a:xfrm>
            <a:off x="174402" y="4941168"/>
            <a:ext cx="8795195" cy="122413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b="1" dirty="0" smtClean="0"/>
              <a:t>Особенности социальной и культурной</a:t>
            </a:r>
            <a:br>
              <a:rPr lang="ru-RU" sz="2400" b="1" dirty="0" smtClean="0"/>
            </a:br>
            <a:r>
              <a:rPr lang="ru-RU" sz="2400" b="1" dirty="0" smtClean="0"/>
              <a:t>адаптации и интеграции иностранных граждан</a:t>
            </a:r>
            <a:br>
              <a:rPr lang="ru-RU" sz="2400" b="1" dirty="0" smtClean="0"/>
            </a:br>
            <a:r>
              <a:rPr lang="ru-RU" sz="2400" b="1" dirty="0" smtClean="0"/>
              <a:t>в Российской Федерации</a:t>
            </a:r>
            <a:br>
              <a:rPr lang="ru-RU" sz="2400" b="1" dirty="0" smtClean="0"/>
            </a:br>
            <a:endParaRPr lang="ru-RU" alt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1916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3507" y="5877272"/>
            <a:ext cx="900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</a:rPr>
              <a:t>ЕСЛИ ПРОБЛЕМА (ПРОБЛЕМЫ) НЕ РЕШЕНА</a:t>
            </a:r>
            <a:r>
              <a:rPr lang="en-US" sz="900" i="1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</a:rPr>
              <a:t>НЕ РЕШЕНЫ С ПЕРВОГО ЦИКЛА, ТО ПЕРЕХОДИТЕ НА СЛЕДУЮЩИЙ СЛАЙД «КООРЕКТИРОВКИ». ЕСЛИ РЕШЕНА –  ВЫ ЗАКОНЧИЛИ РАБОТУ СО СХЕМОЙ.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56818"/>
            <a:ext cx="9036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ОЦЕНКА И КОРРЕКТИРОВКА ПОЛИТИКИ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764704"/>
            <a:ext cx="892899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Сопоставьте имеющиеся ресурсы, факты, ценности, цели с тем, какой вариант решения и шаги выполнения Вы выбрали. Нет ли противоречий? Если нет, Вы закончили работу над проблемой. Заполняйте электронный шаблон презентации.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Если есть – нужна корректировка.  Впишите сюда, что необходимо скорректировать.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Элементы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схемы (факты, ресурсы и др.), которые вы решили изменить после неудовлетворительной оценки выбранной  политики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1.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2.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3.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…..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Какие элементы и как были изменены (опишите):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ПРОБЛЕМА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484784"/>
            <a:ext cx="8928992" cy="46805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Внутрисемейный конфликт, основанный на несовпадении понимания этнокультурных ценностей</a:t>
            </a:r>
            <a:endParaRPr lang="ru-RU" sz="3200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ФАКТЫ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484784"/>
            <a:ext cx="8928992" cy="46805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Межнациональный брак.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Воспитание у детей преобладания ценностей одно из культур.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Навязывание национальной культуры (в том числе  </a:t>
            </a:r>
            <a:r>
              <a:rPr lang="ru-RU" sz="2400" dirty="0" err="1" smtClean="0">
                <a:solidFill>
                  <a:srgbClr val="FF0000"/>
                </a:solidFill>
              </a:rPr>
              <a:t>насильного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  <a:r>
              <a:rPr lang="ru-RU" sz="2400" dirty="0" smtClean="0">
                <a:solidFill>
                  <a:srgbClr val="FF0000"/>
                </a:solidFill>
              </a:rPr>
              <a:t> доминирующей нации.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Проблемы детей в детском саду и школе, вызванные основами воспитания в узкой национальной направленности (неприятие ребенка группой). 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Изолирование семьи от социума, ограждение от старшего поколения для полного контроля.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Отсутствие правовой базы, механизмов, регулирующих соблюдение солидарности этнокультурных ценностей. 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Запрет ребенку говорить на русском языке.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548680"/>
            <a:ext cx="87849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xmlns="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5" name="Заголовок 8"/>
          <p:cNvSpPr txBox="1">
            <a:spLocks/>
          </p:cNvSpPr>
          <p:nvPr/>
        </p:nvSpPr>
        <p:spPr>
          <a:xfrm>
            <a:off x="467544" y="44624"/>
            <a:ext cx="822960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noProof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ЦЕЛИ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268760"/>
            <a:ext cx="8928992" cy="48965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996" y="1268760"/>
            <a:ext cx="85334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Сохранение семьи без нарушений этнокультурных ценностей.</a:t>
            </a:r>
          </a:p>
          <a:p>
            <a:pPr marL="342900" indent="-342900"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</a:rPr>
              <a:t>Ресоциализация</a:t>
            </a:r>
            <a:r>
              <a:rPr lang="ru-RU" sz="2800" dirty="0" smtClean="0">
                <a:solidFill>
                  <a:srgbClr val="FF0000"/>
                </a:solidFill>
              </a:rPr>
              <a:t> детей межконфессиональных браков в образовательных учреждениях.</a:t>
            </a: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2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МОДЕЛЬ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124744"/>
            <a:ext cx="8928992" cy="50405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457200" indent="-457200">
              <a:buFontTx/>
              <a:buAutoNum type="arabicPeriod"/>
            </a:pPr>
            <a:r>
              <a:rPr lang="ru-RU" sz="2800" dirty="0">
                <a:solidFill>
                  <a:srgbClr val="FF0000"/>
                </a:solidFill>
              </a:rPr>
              <a:t>Несовершенство нормативно-правовой базы и защиты правоохранительных органов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Недостатки </a:t>
            </a:r>
            <a:r>
              <a:rPr lang="ru-RU" sz="2800" dirty="0">
                <a:solidFill>
                  <a:srgbClr val="FF0000"/>
                </a:solidFill>
              </a:rPr>
              <a:t>воспитания.</a:t>
            </a:r>
          </a:p>
          <a:p>
            <a:pPr marL="457200" indent="-457200">
              <a:buFontTx/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Низкая правовая грамотность.</a:t>
            </a:r>
          </a:p>
          <a:p>
            <a:pPr marL="457200" indent="-457200">
              <a:buFontTx/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Равнодушие общественности.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69269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900" i="1" dirty="0" smtClean="0">
              <a:solidFill>
                <a:srgbClr val="FF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ru-RU" sz="9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202630"/>
            <a:ext cx="8229600" cy="562074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ВОЗМОЖНЫЕ РЕШЕНИЯ</a:t>
            </a:r>
            <a:b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(ВАРИАНТЫ ПОЛИТИКИ)</a:t>
            </a:r>
            <a:endParaRPr lang="ru-RU" sz="3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5660" y="1282750"/>
            <a:ext cx="8928992" cy="29523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Выход </a:t>
            </a:r>
            <a:r>
              <a:rPr lang="ru-RU" sz="2000" dirty="0">
                <a:solidFill>
                  <a:srgbClr val="FF0000"/>
                </a:solidFill>
              </a:rPr>
              <a:t>на диаспоры, обращение к духовным </a:t>
            </a:r>
            <a:r>
              <a:rPr lang="ru-RU" sz="2000" dirty="0" smtClean="0">
                <a:solidFill>
                  <a:srgbClr val="FF0000"/>
                </a:solidFill>
              </a:rPr>
              <a:t>лидерам.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Миграционные </a:t>
            </a:r>
            <a:r>
              <a:rPr lang="ru-RU" sz="2000" dirty="0">
                <a:solidFill>
                  <a:srgbClr val="FF0000"/>
                </a:solidFill>
              </a:rPr>
              <a:t>комиссии: курсы по правилам создания межнациональных </a:t>
            </a:r>
            <a:r>
              <a:rPr lang="ru-RU" sz="2000" dirty="0" smtClean="0">
                <a:solidFill>
                  <a:srgbClr val="FF0000"/>
                </a:solidFill>
              </a:rPr>
              <a:t>семей.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Курсы </a:t>
            </a:r>
            <a:r>
              <a:rPr lang="ru-RU" sz="2000" dirty="0">
                <a:solidFill>
                  <a:srgbClr val="FF0000"/>
                </a:solidFill>
              </a:rPr>
              <a:t>для родителей по национальным семейным </a:t>
            </a:r>
            <a:r>
              <a:rPr lang="ru-RU" sz="2000" dirty="0" smtClean="0">
                <a:solidFill>
                  <a:srgbClr val="FF0000"/>
                </a:solidFill>
              </a:rPr>
              <a:t>ценностям.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Общеобразовательные </a:t>
            </a:r>
            <a:r>
              <a:rPr lang="ru-RU" sz="2000" dirty="0">
                <a:solidFill>
                  <a:srgbClr val="FF0000"/>
                </a:solidFill>
              </a:rPr>
              <a:t>программы в дошкольных и школьных учреждениях по национальному воспитанию. Например «Моя страна-Россия</a:t>
            </a:r>
            <a:r>
              <a:rPr lang="ru-RU" sz="2000" dirty="0" smtClean="0">
                <a:solidFill>
                  <a:srgbClr val="FF0000"/>
                </a:solidFill>
              </a:rPr>
              <a:t>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Создание </a:t>
            </a:r>
            <a:r>
              <a:rPr lang="ru-RU" sz="2000" dirty="0">
                <a:solidFill>
                  <a:srgbClr val="FF0000"/>
                </a:solidFill>
              </a:rPr>
              <a:t>центра «Моя семья» (НКО). Профилактика по теме «Семейные национальные барьеры</a:t>
            </a:r>
            <a:r>
              <a:rPr lang="ru-RU" sz="2000" dirty="0" smtClean="0">
                <a:solidFill>
                  <a:srgbClr val="FF0000"/>
                </a:solidFill>
              </a:rPr>
              <a:t>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Формирование </a:t>
            </a:r>
            <a:r>
              <a:rPr lang="ru-RU" sz="2000" dirty="0">
                <a:solidFill>
                  <a:srgbClr val="FF0000"/>
                </a:solidFill>
              </a:rPr>
              <a:t>общественного мнения через СМИ и социальные сети.</a:t>
            </a:r>
          </a:p>
        </p:txBody>
      </p:sp>
      <p:sp>
        <p:nvSpPr>
          <p:cNvPr id="6" name="Заголовок 8"/>
          <p:cNvSpPr txBox="1">
            <a:spLocks/>
          </p:cNvSpPr>
          <p:nvPr/>
        </p:nvSpPr>
        <p:spPr>
          <a:xfrm>
            <a:off x="461010" y="4379094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Предварительный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ВЫБОР </a:t>
            </a:r>
            <a:endParaRPr kumimoji="0" lang="ru-RU" sz="30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644008" y="4221088"/>
            <a:ext cx="0" cy="36004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5660" y="5805264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</a:rPr>
              <a:t>ВЫБОР ВАРИАНТА ПОЛИТИКИ АДАПТАЦИИ И ИНТЕГРАЦИИ МИГРАНТОВ В РЕГИОНЕ ЯВЛЯЕТСЯ НА ДАННОМ ЭТАПЕ «ПРЕДВАРИТЕЛЬНЫМ», Т.К. В ДАЛЬНЕЙШЕМ НА НЕГО МОГУТ ПОВЛИЯТЬ ФАКТОРЫ НАЛИЧИЯ РЕСУРСОВ (СМ. СЛЕДУЮЩИЙ СЛАЙД) И ЦЕННОСТЕЙ (СМ. СЛАДЫ ДАЛЕЕ).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4869160"/>
            <a:ext cx="8928992" cy="7920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ru-RU" sz="2000" dirty="0" smtClean="0">
                <a:solidFill>
                  <a:srgbClr val="FF0000"/>
                </a:solidFill>
              </a:rPr>
              <a:t>Создание центра «Моя новая Родина»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РЕСУРСЫ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484784"/>
            <a:ext cx="8928992" cy="46805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Миграционная служба.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Общественная национальная организация.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СМИ, социальные сети.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Религиозная организация.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Местная администрация.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Доступные психологические, правовые центры.</a:t>
            </a:r>
          </a:p>
          <a:p>
            <a:pPr marL="342900" indent="-342900">
              <a:buAutoNum type="arabicPeriod"/>
            </a:pP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ЦЕННОСТИ 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484784"/>
            <a:ext cx="8928992" cy="46805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Сохранение культурных ценностей (язык, обряды, обычаи) двух национальностей, которые создали семью.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Изучение законов страны, в которой проживает семья.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Уважение религиозных догм.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Формирование общественного мнения (СМИ, социальные сети).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Гарантия защищенности пострадавшей стороны правоохранительными органами, доступность юридической консультации.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ВЫПОЛНЕНИЕ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196752"/>
            <a:ext cx="8928992" cy="49685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Миграционная служба: обеспечение полной информации включая социальный, психологический портрет мигранта. Предоставление информации в органы местного самоуправления.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</a:rPr>
              <a:t>Ресоциализация</a:t>
            </a:r>
            <a:r>
              <a:rPr lang="ru-RU" sz="2800" dirty="0" smtClean="0">
                <a:solidFill>
                  <a:srgbClr val="FF0000"/>
                </a:solidFill>
              </a:rPr>
              <a:t> мигрантов.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Создание доступной информационной среды.</a:t>
            </a:r>
          </a:p>
        </p:txBody>
      </p:sp>
    </p:spTree>
    <p:extLst>
      <p:ext uri="{BB962C8B-B14F-4D97-AF65-F5344CB8AC3E}">
        <p14:creationId xmlns:p14="http://schemas.microsoft.com/office/powerpoint/2010/main" xmlns="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485</Words>
  <Application>Microsoft Office PowerPoint</Application>
  <PresentationFormat>Экран (4:3)</PresentationFormat>
  <Paragraphs>71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Особенности социальной и культурной адаптации и интеграции иностранных граждан в Российской Федерации </vt:lpstr>
      <vt:lpstr>ПРОБЛЕМА</vt:lpstr>
      <vt:lpstr>ФАКТЫ</vt:lpstr>
      <vt:lpstr>Слайд 4</vt:lpstr>
      <vt:lpstr>МОДЕЛЬ</vt:lpstr>
      <vt:lpstr>ВОЗМОЖНЫЕ РЕШЕНИЯ (ВАРИАНТЫ ПОЛИТИКИ)</vt:lpstr>
      <vt:lpstr>РЕСУРСЫ</vt:lpstr>
      <vt:lpstr>ЦЕННОСТИ </vt:lpstr>
      <vt:lpstr>ВЫПОЛНЕНИЕ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Особенности социальной и культурной адаптации и интеграции иностранных граждан в Российской Федерации</dc:title>
  <dc:creator>Asus</dc:creator>
  <cp:lastModifiedBy>SazhinaVA</cp:lastModifiedBy>
  <cp:revision>121</cp:revision>
  <dcterms:created xsi:type="dcterms:W3CDTF">2018-11-12T17:04:11Z</dcterms:created>
  <dcterms:modified xsi:type="dcterms:W3CDTF">2019-12-04T10:18:55Z</dcterms:modified>
</cp:coreProperties>
</file>