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308" r:id="rId3"/>
    <p:sldId id="258" r:id="rId4"/>
    <p:sldId id="260" r:id="rId5"/>
    <p:sldId id="309" r:id="rId6"/>
    <p:sldId id="310" r:id="rId7"/>
    <p:sldId id="311" r:id="rId8"/>
    <p:sldId id="315" r:id="rId9"/>
    <p:sldId id="312" r:id="rId10"/>
    <p:sldId id="317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69CF1AB2-1976-4502-BF36-3FF5EA218861}" styleName="Средний стиль 4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EA6342-28D2-4052-8CBD-6C080BDAF017}" type="datetimeFigureOut">
              <a:rPr lang="ru-RU" smtClean="0"/>
              <a:pPr/>
              <a:t>04.12.2019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18F8FC-C02B-4FBA-BB58-F153C88BB55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7986323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18F8FC-C02B-4FBA-BB58-F153C88BB553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18F8FC-C02B-4FBA-BB58-F153C88BB553}" type="slidenum">
              <a:rPr lang="ru-RU" smtClean="0"/>
              <a:pPr/>
              <a:t>10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18F8FC-C02B-4FBA-BB58-F153C88BB553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18F8FC-C02B-4FBA-BB58-F153C88BB553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18F8FC-C02B-4FBA-BB58-F153C88BB553}" type="slidenum">
              <a:rPr lang="ru-RU" smtClean="0"/>
              <a:pPr/>
              <a:t>4</a:t>
            </a:fld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18F8FC-C02B-4FBA-BB58-F153C88BB553}" type="slidenum">
              <a:rPr lang="ru-RU" smtClean="0"/>
              <a:pPr/>
              <a:t>5</a:t>
            </a:fld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18F8FC-C02B-4FBA-BB58-F153C88BB553}" type="slidenum">
              <a:rPr lang="ru-RU" smtClean="0"/>
              <a:pPr/>
              <a:t>6</a:t>
            </a:fld>
            <a:endParaRPr 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18F8FC-C02B-4FBA-BB58-F153C88BB553}" type="slidenum">
              <a:rPr lang="ru-RU" smtClean="0"/>
              <a:pPr/>
              <a:t>7</a:t>
            </a:fld>
            <a:endParaRPr lang="ru-R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18F8FC-C02B-4FBA-BB58-F153C88BB553}" type="slidenum">
              <a:rPr lang="ru-RU" smtClean="0"/>
              <a:pPr/>
              <a:t>8</a:t>
            </a:fld>
            <a:endParaRPr lang="ru-RU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18F8FC-C02B-4FBA-BB58-F153C88BB553}" type="slidenum">
              <a:rPr lang="ru-RU" smtClean="0"/>
              <a:pPr/>
              <a:t>9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1D160-7825-42C1-96A3-67E2FBEC98A7}" type="datetimeFigureOut">
              <a:rPr lang="ru-RU" smtClean="0"/>
              <a:pPr/>
              <a:t>04.12.2019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762F5-E5CA-4D6E-8008-1E6F8899F62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7606438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1D160-7825-42C1-96A3-67E2FBEC98A7}" type="datetimeFigureOut">
              <a:rPr lang="ru-RU" smtClean="0"/>
              <a:pPr/>
              <a:t>04.12.2019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762F5-E5CA-4D6E-8008-1E6F8899F62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1476392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1D160-7825-42C1-96A3-67E2FBEC98A7}" type="datetimeFigureOut">
              <a:rPr lang="ru-RU" smtClean="0"/>
              <a:pPr/>
              <a:t>04.12.2019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762F5-E5CA-4D6E-8008-1E6F8899F62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5405801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1D160-7825-42C1-96A3-67E2FBEC98A7}" type="datetimeFigureOut">
              <a:rPr lang="ru-RU" smtClean="0"/>
              <a:pPr/>
              <a:t>04.12.2019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762F5-E5CA-4D6E-8008-1E6F8899F62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98552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1D160-7825-42C1-96A3-67E2FBEC98A7}" type="datetimeFigureOut">
              <a:rPr lang="ru-RU" smtClean="0"/>
              <a:pPr/>
              <a:t>04.12.2019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762F5-E5CA-4D6E-8008-1E6F8899F62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1523968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1D160-7825-42C1-96A3-67E2FBEC98A7}" type="datetimeFigureOut">
              <a:rPr lang="ru-RU" smtClean="0"/>
              <a:pPr/>
              <a:t>04.12.2019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762F5-E5CA-4D6E-8008-1E6F8899F62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8338640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1D160-7825-42C1-96A3-67E2FBEC98A7}" type="datetimeFigureOut">
              <a:rPr lang="ru-RU" smtClean="0"/>
              <a:pPr/>
              <a:t>04.12.2019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762F5-E5CA-4D6E-8008-1E6F8899F62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1244641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1D160-7825-42C1-96A3-67E2FBEC98A7}" type="datetimeFigureOut">
              <a:rPr lang="ru-RU" smtClean="0"/>
              <a:pPr/>
              <a:t>04.12.2019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762F5-E5CA-4D6E-8008-1E6F8899F62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2674198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1D160-7825-42C1-96A3-67E2FBEC98A7}" type="datetimeFigureOut">
              <a:rPr lang="ru-RU" smtClean="0"/>
              <a:pPr/>
              <a:t>04.12.2019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762F5-E5CA-4D6E-8008-1E6F8899F62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679039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1D160-7825-42C1-96A3-67E2FBEC98A7}" type="datetimeFigureOut">
              <a:rPr lang="ru-RU" smtClean="0"/>
              <a:pPr/>
              <a:t>04.12.2019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762F5-E5CA-4D6E-8008-1E6F8899F62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7083111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1D160-7825-42C1-96A3-67E2FBEC98A7}" type="datetimeFigureOut">
              <a:rPr lang="ru-RU" smtClean="0"/>
              <a:pPr/>
              <a:t>04.12.2019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762F5-E5CA-4D6E-8008-1E6F8899F62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1728220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A1D160-7825-42C1-96A3-67E2FBEC98A7}" type="datetimeFigureOut">
              <a:rPr lang="ru-RU" smtClean="0"/>
              <a:pPr/>
              <a:t>04.12.2019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0762F5-E5CA-4D6E-8008-1E6F8899F62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85005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9143999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 bwMode="auto">
          <a:xfrm>
            <a:off x="174402" y="4941168"/>
            <a:ext cx="8795195" cy="1224136"/>
          </a:xfr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 fontScale="90000"/>
          </a:bodyPr>
          <a:lstStyle/>
          <a:p>
            <a:pPr algn="l"/>
            <a:r>
              <a:rPr lang="ru-RU" sz="2400" b="1" dirty="0" smtClean="0"/>
              <a:t>Особенности социальной и культурной</a:t>
            </a:r>
            <a:br>
              <a:rPr lang="ru-RU" sz="2400" b="1" dirty="0" smtClean="0"/>
            </a:br>
            <a:r>
              <a:rPr lang="ru-RU" sz="2400" b="1" dirty="0" smtClean="0"/>
              <a:t>адаптации и интеграции иностранных граждан</a:t>
            </a:r>
            <a:br>
              <a:rPr lang="ru-RU" sz="2400" b="1" dirty="0" smtClean="0"/>
            </a:br>
            <a:r>
              <a:rPr lang="ru-RU" sz="2400" b="1" dirty="0" smtClean="0"/>
              <a:t>в Российской Федерации</a:t>
            </a:r>
            <a:br>
              <a:rPr lang="ru-RU" sz="2400" b="1" dirty="0" smtClean="0"/>
            </a:br>
            <a:endParaRPr lang="ru-RU" altLang="ru-RU" sz="2800" b="1" dirty="0" smtClean="0"/>
          </a:p>
        </p:txBody>
      </p:sp>
    </p:spTree>
    <p:extLst>
      <p:ext uri="{BB962C8B-B14F-4D97-AF65-F5344CB8AC3E}">
        <p14:creationId xmlns:p14="http://schemas.microsoft.com/office/powerpoint/2010/main" xmlns="" val="4191628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Рисунок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" y="6228159"/>
            <a:ext cx="9151618" cy="657225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143507" y="5877272"/>
            <a:ext cx="90004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900" i="1" dirty="0" smtClean="0">
                <a:solidFill>
                  <a:schemeClr val="tx2">
                    <a:lumMod val="75000"/>
                  </a:schemeClr>
                </a:solidFill>
              </a:rPr>
              <a:t>ЕСЛИ ПРОБЛЕМА (ПРОБЛЕМЫ) НЕ РЕШЕНА</a:t>
            </a:r>
            <a:r>
              <a:rPr lang="en-US" sz="900" i="1" dirty="0" smtClean="0">
                <a:solidFill>
                  <a:schemeClr val="tx2">
                    <a:lumMod val="75000"/>
                  </a:schemeClr>
                </a:solidFill>
              </a:rPr>
              <a:t>/</a:t>
            </a:r>
            <a:r>
              <a:rPr lang="ru-RU" sz="900" i="1" dirty="0" smtClean="0">
                <a:solidFill>
                  <a:schemeClr val="tx2">
                    <a:lumMod val="75000"/>
                  </a:schemeClr>
                </a:solidFill>
              </a:rPr>
              <a:t>НЕ РЕШЕНЫ С ПЕРВОГО ЦИКЛА, ТО ПЕРЕХОДИТЕ НА СЛЕДУЮЩИЙ СЛАЙД «КООРЕКТИРОВКИ». ЕСЛИ РЕШЕНА –  ВЫ ЗАКОНЧИЛИ РАБОТУ СО СХЕМОЙ.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107504" y="56818"/>
            <a:ext cx="9036495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dirty="0" smtClean="0">
                <a:solidFill>
                  <a:schemeClr val="tx2">
                    <a:lumMod val="75000"/>
                  </a:schemeClr>
                </a:solidFill>
              </a:rPr>
              <a:t>ОЦЕНКА И КОРРЕКТИРОВКА ПОЛИТИКИ</a:t>
            </a:r>
            <a:endParaRPr lang="ru-RU" sz="4000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107504" y="764704"/>
            <a:ext cx="8928992" cy="54006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>
            <a:normAutofit/>
          </a:bodyPr>
          <a:lstStyle/>
          <a:p>
            <a:r>
              <a:rPr lang="ru-RU" sz="1400" dirty="0" smtClean="0">
                <a:solidFill>
                  <a:srgbClr val="FF0000"/>
                </a:solidFill>
              </a:rPr>
              <a:t>Сопоставьте имеющиеся ресурсы, факты, ценности, цели с тем, какой вариант решения и шаги выполнения Вы выбрали. Нет ли противоречий? Если нет, Вы закончили работу над проблемой. Заполняйте электронный шаблон презентации.</a:t>
            </a:r>
          </a:p>
          <a:p>
            <a:r>
              <a:rPr lang="ru-RU" sz="1400" dirty="0" smtClean="0">
                <a:solidFill>
                  <a:srgbClr val="FF0000"/>
                </a:solidFill>
              </a:rPr>
              <a:t>Если есть – нужна корректировка.  Впишите сюда, что необходимо скорректировать.</a:t>
            </a:r>
          </a:p>
          <a:p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Элементы 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схемы (факты, ресурсы и др.), которые вы решили изменить после неудовлетворительной оценки выбранной  политики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:</a:t>
            </a:r>
          </a:p>
          <a:p>
            <a:r>
              <a:rPr lang="ru-RU" sz="1400" dirty="0" smtClean="0">
                <a:solidFill>
                  <a:schemeClr val="tx2">
                    <a:lumMod val="75000"/>
                  </a:schemeClr>
                </a:solidFill>
              </a:rPr>
              <a:t>1.</a:t>
            </a:r>
          </a:p>
          <a:p>
            <a:r>
              <a:rPr lang="ru-RU" sz="1400" dirty="0" smtClean="0">
                <a:solidFill>
                  <a:schemeClr val="tx2">
                    <a:lumMod val="75000"/>
                  </a:schemeClr>
                </a:solidFill>
              </a:rPr>
              <a:t>2.</a:t>
            </a:r>
          </a:p>
          <a:p>
            <a:r>
              <a:rPr lang="ru-RU" sz="1400" dirty="0" smtClean="0">
                <a:solidFill>
                  <a:schemeClr val="tx2">
                    <a:lumMod val="75000"/>
                  </a:schemeClr>
                </a:solidFill>
              </a:rPr>
              <a:t>3.</a:t>
            </a:r>
          </a:p>
          <a:p>
            <a:r>
              <a:rPr lang="ru-RU" sz="1400" dirty="0" smtClean="0">
                <a:solidFill>
                  <a:schemeClr val="tx2">
                    <a:lumMod val="75000"/>
                  </a:schemeClr>
                </a:solidFill>
              </a:rPr>
              <a:t>…..</a:t>
            </a:r>
            <a:endParaRPr lang="ru-RU" sz="1400" dirty="0">
              <a:solidFill>
                <a:schemeClr val="tx2">
                  <a:lumMod val="75000"/>
                </a:schemeClr>
              </a:solidFill>
            </a:endParaRPr>
          </a:p>
          <a:p>
            <a:endParaRPr lang="ru-RU" sz="1400" dirty="0" smtClean="0">
              <a:solidFill>
                <a:schemeClr val="tx2">
                  <a:lumMod val="75000"/>
                </a:schemeClr>
              </a:solidFill>
            </a:endParaRPr>
          </a:p>
          <a:p>
            <a:endParaRPr lang="ru-RU" sz="1400" dirty="0">
              <a:solidFill>
                <a:schemeClr val="tx2">
                  <a:lumMod val="75000"/>
                </a:schemeClr>
              </a:solidFill>
            </a:endParaRPr>
          </a:p>
          <a:p>
            <a:endParaRPr lang="ru-RU" sz="1400" dirty="0" smtClean="0">
              <a:solidFill>
                <a:schemeClr val="tx2">
                  <a:lumMod val="75000"/>
                </a:schemeClr>
              </a:solidFill>
            </a:endParaRPr>
          </a:p>
          <a:p>
            <a:endParaRPr lang="ru-RU" sz="1400" dirty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Какие элементы и как были изменены (опишите):</a:t>
            </a:r>
            <a:endParaRPr lang="ru-RU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" y="6228159"/>
            <a:ext cx="9151618" cy="657225"/>
          </a:xfrm>
          <a:prstGeom prst="rect">
            <a:avLst/>
          </a:prstGeom>
        </p:spPr>
      </p:pic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562074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ПРОБЛЕМА</a:t>
            </a:r>
            <a:endParaRPr lang="ru-RU" sz="1100" i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07504" y="1484784"/>
            <a:ext cx="8928992" cy="468052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>
            <a:normAutofit/>
          </a:bodyPr>
          <a:lstStyle/>
          <a:p>
            <a:pPr algn="ctr"/>
            <a:r>
              <a:rPr lang="ru-RU" sz="3200" dirty="0" smtClean="0">
                <a:solidFill>
                  <a:srgbClr val="FF0000"/>
                </a:solidFill>
              </a:rPr>
              <a:t>Внутрисемейный конфликт, основанный на несовпадении понимания этнокультурных ценностей</a:t>
            </a:r>
            <a:endParaRPr lang="ru-RU" sz="3200" dirty="0">
              <a:solidFill>
                <a:srgbClr val="FF0000"/>
              </a:solidFill>
            </a:endParaRPr>
          </a:p>
          <a:p>
            <a:endParaRPr lang="ru-RU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924374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" y="6228159"/>
            <a:ext cx="9151618" cy="657225"/>
          </a:xfrm>
          <a:prstGeom prst="rect">
            <a:avLst/>
          </a:prstGeom>
        </p:spPr>
      </p:pic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562074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ФАКТЫ</a:t>
            </a:r>
            <a:endParaRPr lang="ru-RU" sz="1100" i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07504" y="1484784"/>
            <a:ext cx="8928992" cy="468052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>
            <a:normAutofit/>
          </a:bodyPr>
          <a:lstStyle/>
          <a:p>
            <a:pPr marL="342900" indent="-342900">
              <a:buAutoNum type="arabicPeriod"/>
            </a:pPr>
            <a:r>
              <a:rPr lang="ru-RU" sz="2400" dirty="0" smtClean="0">
                <a:solidFill>
                  <a:srgbClr val="FF0000"/>
                </a:solidFill>
              </a:rPr>
              <a:t>Межнациональный брак.</a:t>
            </a:r>
          </a:p>
          <a:p>
            <a:pPr marL="342900" indent="-342900">
              <a:buAutoNum type="arabicPeriod"/>
            </a:pPr>
            <a:r>
              <a:rPr lang="ru-RU" sz="2400" dirty="0" smtClean="0">
                <a:solidFill>
                  <a:srgbClr val="FF0000"/>
                </a:solidFill>
              </a:rPr>
              <a:t>Воспитание у детей преобладания ценностей одно из культур.</a:t>
            </a:r>
          </a:p>
          <a:p>
            <a:pPr marL="342900" indent="-342900">
              <a:buAutoNum type="arabicPeriod"/>
            </a:pPr>
            <a:r>
              <a:rPr lang="ru-RU" sz="2400" dirty="0" smtClean="0">
                <a:solidFill>
                  <a:srgbClr val="FF0000"/>
                </a:solidFill>
              </a:rPr>
              <a:t>Навязывание национальной культуры (в том числе  </a:t>
            </a:r>
            <a:r>
              <a:rPr lang="ru-RU" sz="2400" dirty="0" err="1" smtClean="0">
                <a:solidFill>
                  <a:srgbClr val="FF0000"/>
                </a:solidFill>
              </a:rPr>
              <a:t>насильного</a:t>
            </a:r>
            <a:r>
              <a:rPr lang="ru-RU" sz="2400" dirty="0">
                <a:solidFill>
                  <a:srgbClr val="FF0000"/>
                </a:solidFill>
              </a:rPr>
              <a:t>)</a:t>
            </a:r>
            <a:r>
              <a:rPr lang="ru-RU" sz="2400" dirty="0" smtClean="0">
                <a:solidFill>
                  <a:srgbClr val="FF0000"/>
                </a:solidFill>
              </a:rPr>
              <a:t> доминирующей нации.</a:t>
            </a:r>
          </a:p>
          <a:p>
            <a:pPr marL="342900" indent="-342900">
              <a:buAutoNum type="arabicPeriod"/>
            </a:pPr>
            <a:r>
              <a:rPr lang="ru-RU" sz="2400" dirty="0" smtClean="0">
                <a:solidFill>
                  <a:srgbClr val="FF0000"/>
                </a:solidFill>
              </a:rPr>
              <a:t>Проблемы детей в детском саду и школе, вызванные основами воспитания в узкой национальной направленности (неприятие ребенка группой). </a:t>
            </a:r>
          </a:p>
          <a:p>
            <a:pPr marL="342900" indent="-342900">
              <a:buAutoNum type="arabicPeriod"/>
            </a:pPr>
            <a:r>
              <a:rPr lang="ru-RU" sz="2400" dirty="0" smtClean="0">
                <a:solidFill>
                  <a:srgbClr val="FF0000"/>
                </a:solidFill>
              </a:rPr>
              <a:t>Изолирование семьи от социума, ограждение от старшего поколения для полного контроля.</a:t>
            </a:r>
          </a:p>
          <a:p>
            <a:pPr marL="342900" indent="-342900">
              <a:buAutoNum type="arabicPeriod"/>
            </a:pPr>
            <a:r>
              <a:rPr lang="ru-RU" sz="2400" dirty="0" smtClean="0">
                <a:solidFill>
                  <a:srgbClr val="FF0000"/>
                </a:solidFill>
              </a:rPr>
              <a:t>Отсутствие правовой базы, механизмов, регулирующих соблюдение солидарности этнокультурных ценностей. </a:t>
            </a:r>
          </a:p>
          <a:p>
            <a:pPr marL="342900" indent="-342900">
              <a:buAutoNum type="arabicPeriod"/>
            </a:pPr>
            <a:r>
              <a:rPr lang="ru-RU" sz="2400" dirty="0" smtClean="0">
                <a:solidFill>
                  <a:srgbClr val="FF0000"/>
                </a:solidFill>
              </a:rPr>
              <a:t>Запрет ребенку говорить на русском языке.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51520" y="548680"/>
            <a:ext cx="878497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buFont typeface="+mj-lt"/>
              <a:buAutoNum type="arabicPeriod"/>
            </a:pPr>
            <a:endParaRPr lang="ru-RU" sz="900" dirty="0"/>
          </a:p>
        </p:txBody>
      </p:sp>
    </p:spTree>
    <p:extLst>
      <p:ext uri="{BB962C8B-B14F-4D97-AF65-F5344CB8AC3E}">
        <p14:creationId xmlns:p14="http://schemas.microsoft.com/office/powerpoint/2010/main" xmlns="" val="924374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" y="6228159"/>
            <a:ext cx="9151618" cy="657225"/>
          </a:xfrm>
          <a:prstGeom prst="rect">
            <a:avLst/>
          </a:prstGeom>
        </p:spPr>
      </p:pic>
      <p:sp>
        <p:nvSpPr>
          <p:cNvPr id="5" name="Заголовок 8"/>
          <p:cNvSpPr txBox="1">
            <a:spLocks/>
          </p:cNvSpPr>
          <p:nvPr/>
        </p:nvSpPr>
        <p:spPr>
          <a:xfrm>
            <a:off x="467544" y="44624"/>
            <a:ext cx="8229600" cy="562074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4000" noProof="0" dirty="0" smtClean="0">
                <a:solidFill>
                  <a:schemeClr val="tx2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ЦЕЛИ</a:t>
            </a:r>
            <a:endParaRPr kumimoji="0" lang="ru-RU" sz="4000" b="0" i="1" u="none" strike="noStrike" kern="1200" cap="none" spc="0" normalizeH="0" baseline="0" noProof="0" dirty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07504" y="1268760"/>
            <a:ext cx="8928992" cy="489654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>
            <a:normAutofit/>
          </a:bodyPr>
          <a:lstStyle/>
          <a:p>
            <a:endParaRPr lang="ru-RU" dirty="0" smtClean="0">
              <a:solidFill>
                <a:srgbClr val="FF0000"/>
              </a:solidFill>
            </a:endParaRPr>
          </a:p>
          <a:p>
            <a:endParaRPr lang="ru-RU" dirty="0" smtClean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86996" y="1268760"/>
            <a:ext cx="8533456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ru-RU" sz="2800" dirty="0" smtClean="0">
                <a:solidFill>
                  <a:srgbClr val="FF0000"/>
                </a:solidFill>
              </a:rPr>
              <a:t>Сохранение семьи без нарушений этнокультурных ценностей.</a:t>
            </a:r>
          </a:p>
          <a:p>
            <a:pPr marL="342900" indent="-342900">
              <a:buAutoNum type="arabicPeriod"/>
            </a:pPr>
            <a:r>
              <a:rPr lang="ru-RU" sz="2800" dirty="0" err="1" smtClean="0">
                <a:solidFill>
                  <a:srgbClr val="FF0000"/>
                </a:solidFill>
              </a:rPr>
              <a:t>Ресоциализация</a:t>
            </a:r>
            <a:r>
              <a:rPr lang="ru-RU" sz="2800" dirty="0" smtClean="0">
                <a:solidFill>
                  <a:srgbClr val="FF0000"/>
                </a:solidFill>
              </a:rPr>
              <a:t> детей межконфессиональных браков в образовательных учреждениях.</a:t>
            </a:r>
          </a:p>
          <a:p>
            <a:endParaRPr lang="ru-RU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60207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" y="6228159"/>
            <a:ext cx="9151618" cy="657225"/>
          </a:xfrm>
          <a:prstGeom prst="rect">
            <a:avLst/>
          </a:prstGeom>
        </p:spPr>
      </p:pic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562074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МОДЕЛЬ</a:t>
            </a:r>
            <a:endParaRPr lang="ru-RU" sz="1100" i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07504" y="1124744"/>
            <a:ext cx="8928992" cy="504056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>
            <a:normAutofit/>
          </a:bodyPr>
          <a:lstStyle/>
          <a:p>
            <a:pPr marL="457200" indent="-457200">
              <a:buFontTx/>
              <a:buAutoNum type="arabicPeriod"/>
            </a:pPr>
            <a:r>
              <a:rPr lang="ru-RU" sz="2800" dirty="0">
                <a:solidFill>
                  <a:srgbClr val="FF0000"/>
                </a:solidFill>
              </a:rPr>
              <a:t>Несовершенство нормативно-правовой базы и защиты правоохранительных органов</a:t>
            </a:r>
            <a:r>
              <a:rPr lang="ru-RU" sz="2000" dirty="0">
                <a:solidFill>
                  <a:srgbClr val="FF0000"/>
                </a:solidFill>
              </a:rPr>
              <a:t>.</a:t>
            </a:r>
          </a:p>
          <a:p>
            <a:pPr marL="457200" indent="-457200">
              <a:buFontTx/>
              <a:buAutoNum type="arabicPeriod"/>
            </a:pPr>
            <a:r>
              <a:rPr lang="ru-RU" sz="2800" dirty="0" smtClean="0">
                <a:solidFill>
                  <a:srgbClr val="FF0000"/>
                </a:solidFill>
              </a:rPr>
              <a:t>Недостатки </a:t>
            </a:r>
            <a:r>
              <a:rPr lang="ru-RU" sz="2800" dirty="0">
                <a:solidFill>
                  <a:srgbClr val="FF0000"/>
                </a:solidFill>
              </a:rPr>
              <a:t>воспитания.</a:t>
            </a:r>
          </a:p>
          <a:p>
            <a:pPr marL="457200" indent="-457200">
              <a:buFontTx/>
              <a:buAutoNum type="arabicPeriod"/>
            </a:pPr>
            <a:r>
              <a:rPr lang="ru-RU" sz="2800" dirty="0" smtClean="0">
                <a:solidFill>
                  <a:srgbClr val="FF0000"/>
                </a:solidFill>
              </a:rPr>
              <a:t>Низкая правовая грамотность.</a:t>
            </a:r>
          </a:p>
          <a:p>
            <a:pPr marL="457200" indent="-457200">
              <a:buFontTx/>
              <a:buAutoNum type="arabicPeriod"/>
            </a:pPr>
            <a:r>
              <a:rPr lang="ru-RU" sz="2800" dirty="0" smtClean="0">
                <a:solidFill>
                  <a:srgbClr val="FF0000"/>
                </a:solidFill>
              </a:rPr>
              <a:t>Равнодушие общественности.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51520" y="692696"/>
            <a:ext cx="87849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900" i="1" dirty="0" smtClean="0">
              <a:solidFill>
                <a:srgbClr val="FF0000"/>
              </a:solidFill>
            </a:endParaRPr>
          </a:p>
          <a:p>
            <a:pPr marL="228600" indent="-228600">
              <a:buFont typeface="+mj-lt"/>
              <a:buAutoNum type="arabicPeriod"/>
            </a:pPr>
            <a:endParaRPr lang="ru-RU" sz="900" i="1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924374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" y="6228159"/>
            <a:ext cx="9151618" cy="657225"/>
          </a:xfrm>
          <a:prstGeom prst="rect">
            <a:avLst/>
          </a:prstGeom>
        </p:spPr>
      </p:pic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67544" y="202630"/>
            <a:ext cx="8229600" cy="562074"/>
          </a:xfrm>
        </p:spPr>
        <p:txBody>
          <a:bodyPr>
            <a:noAutofit/>
          </a:bodyPr>
          <a:lstStyle/>
          <a:p>
            <a:r>
              <a:rPr lang="ru-RU" sz="3000" dirty="0" smtClean="0">
                <a:solidFill>
                  <a:schemeClr val="tx2">
                    <a:lumMod val="75000"/>
                  </a:schemeClr>
                </a:solidFill>
              </a:rPr>
              <a:t>ВОЗМОЖНЫЕ РЕШЕНИЯ</a:t>
            </a:r>
            <a:br>
              <a:rPr lang="ru-RU" sz="3000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ru-RU" sz="3000" dirty="0" smtClean="0">
                <a:solidFill>
                  <a:schemeClr val="tx2">
                    <a:lumMod val="75000"/>
                  </a:schemeClr>
                </a:solidFill>
              </a:rPr>
              <a:t>(ВАРИАНТЫ ПОЛИТИКИ)</a:t>
            </a:r>
            <a:endParaRPr lang="ru-RU" sz="3000" i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05660" y="1282750"/>
            <a:ext cx="8928992" cy="295232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>
            <a:norm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ru-RU" sz="2000" dirty="0" smtClean="0">
                <a:solidFill>
                  <a:srgbClr val="FF0000"/>
                </a:solidFill>
              </a:rPr>
              <a:t>Выход </a:t>
            </a:r>
            <a:r>
              <a:rPr lang="ru-RU" sz="2000" dirty="0">
                <a:solidFill>
                  <a:srgbClr val="FF0000"/>
                </a:solidFill>
              </a:rPr>
              <a:t>на диаспоры, обращение к духовным </a:t>
            </a:r>
            <a:r>
              <a:rPr lang="ru-RU" sz="2000" dirty="0" smtClean="0">
                <a:solidFill>
                  <a:srgbClr val="FF0000"/>
                </a:solidFill>
              </a:rPr>
              <a:t>лидерам.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2000" dirty="0" smtClean="0">
                <a:solidFill>
                  <a:srgbClr val="FF0000"/>
                </a:solidFill>
              </a:rPr>
              <a:t>Миграционные </a:t>
            </a:r>
            <a:r>
              <a:rPr lang="ru-RU" sz="2000" dirty="0">
                <a:solidFill>
                  <a:srgbClr val="FF0000"/>
                </a:solidFill>
              </a:rPr>
              <a:t>комиссии: курсы по правилам создания межнациональных </a:t>
            </a:r>
            <a:r>
              <a:rPr lang="ru-RU" sz="2000" dirty="0" smtClean="0">
                <a:solidFill>
                  <a:srgbClr val="FF0000"/>
                </a:solidFill>
              </a:rPr>
              <a:t>семей.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2000" dirty="0" smtClean="0">
                <a:solidFill>
                  <a:srgbClr val="FF0000"/>
                </a:solidFill>
              </a:rPr>
              <a:t>Курсы </a:t>
            </a:r>
            <a:r>
              <a:rPr lang="ru-RU" sz="2000" dirty="0">
                <a:solidFill>
                  <a:srgbClr val="FF0000"/>
                </a:solidFill>
              </a:rPr>
              <a:t>для родителей по национальным семейным </a:t>
            </a:r>
            <a:r>
              <a:rPr lang="ru-RU" sz="2000" dirty="0" smtClean="0">
                <a:solidFill>
                  <a:srgbClr val="FF0000"/>
                </a:solidFill>
              </a:rPr>
              <a:t>ценностям.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2000" dirty="0" smtClean="0">
                <a:solidFill>
                  <a:srgbClr val="FF0000"/>
                </a:solidFill>
              </a:rPr>
              <a:t>Общеобразовательные </a:t>
            </a:r>
            <a:r>
              <a:rPr lang="ru-RU" sz="2000" dirty="0">
                <a:solidFill>
                  <a:srgbClr val="FF0000"/>
                </a:solidFill>
              </a:rPr>
              <a:t>программы в дошкольных и школьных учреждениях по национальному воспитанию. Например «Моя страна-Россия</a:t>
            </a:r>
            <a:r>
              <a:rPr lang="ru-RU" sz="2000" dirty="0" smtClean="0">
                <a:solidFill>
                  <a:srgbClr val="FF0000"/>
                </a:solidFill>
              </a:rPr>
              <a:t>».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2000" dirty="0" smtClean="0">
                <a:solidFill>
                  <a:srgbClr val="FF0000"/>
                </a:solidFill>
              </a:rPr>
              <a:t>Создание </a:t>
            </a:r>
            <a:r>
              <a:rPr lang="ru-RU" sz="2000" dirty="0">
                <a:solidFill>
                  <a:srgbClr val="FF0000"/>
                </a:solidFill>
              </a:rPr>
              <a:t>центра «Моя семья» (НКО). Профилактика по теме «Семейные национальные барьеры</a:t>
            </a:r>
            <a:r>
              <a:rPr lang="ru-RU" sz="2000" dirty="0" smtClean="0">
                <a:solidFill>
                  <a:srgbClr val="FF0000"/>
                </a:solidFill>
              </a:rPr>
              <a:t>».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2000" dirty="0" smtClean="0">
                <a:solidFill>
                  <a:srgbClr val="FF0000"/>
                </a:solidFill>
              </a:rPr>
              <a:t>Формирование </a:t>
            </a:r>
            <a:r>
              <a:rPr lang="ru-RU" sz="2000" dirty="0">
                <a:solidFill>
                  <a:srgbClr val="FF0000"/>
                </a:solidFill>
              </a:rPr>
              <a:t>общественного мнения через СМИ и социальные сети.</a:t>
            </a:r>
          </a:p>
        </p:txBody>
      </p:sp>
      <p:sp>
        <p:nvSpPr>
          <p:cNvPr id="6" name="Заголовок 8"/>
          <p:cNvSpPr txBox="1">
            <a:spLocks/>
          </p:cNvSpPr>
          <p:nvPr/>
        </p:nvSpPr>
        <p:spPr>
          <a:xfrm>
            <a:off x="461010" y="4379094"/>
            <a:ext cx="8229600" cy="56207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Предварительный</a:t>
            </a:r>
            <a:r>
              <a:rPr kumimoji="0" lang="ru-RU" sz="3000" b="0" i="0" u="none" strike="noStrike" kern="1200" cap="none" spc="0" normalizeH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ВЫБОР </a:t>
            </a:r>
            <a:endParaRPr kumimoji="0" lang="ru-RU" sz="3000" b="0" i="1" u="none" strike="noStrike" kern="1200" cap="none" spc="0" normalizeH="0" baseline="0" noProof="0" dirty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cxnSp>
        <p:nvCxnSpPr>
          <p:cNvPr id="8" name="Прямая со стрелкой 7"/>
          <p:cNvCxnSpPr/>
          <p:nvPr/>
        </p:nvCxnSpPr>
        <p:spPr>
          <a:xfrm>
            <a:off x="4644008" y="4221088"/>
            <a:ext cx="0" cy="360040"/>
          </a:xfrm>
          <a:prstGeom prst="straightConnector1">
            <a:avLst/>
          </a:prstGeom>
          <a:ln w="127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105660" y="5805264"/>
            <a:ext cx="87849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 algn="ctr"/>
            <a:r>
              <a:rPr lang="ru-RU" sz="900" i="1" dirty="0" smtClean="0">
                <a:solidFill>
                  <a:schemeClr val="tx2">
                    <a:lumMod val="75000"/>
                  </a:schemeClr>
                </a:solidFill>
              </a:rPr>
              <a:t>ВЫБОР ВАРИАНТА ПОЛИТИКИ АДАПТАЦИИ И ИНТЕГРАЦИИ МИГРАНТОВ В РЕГИОНЕ ЯВЛЯЕТСЯ НА ДАННОМ ЭТАПЕ «ПРЕДВАРИТЕЛЬНЫМ», Т.К. В ДАЛЬНЕЙШЕМ НА НЕГО МОГУТ ПОВЛИЯТЬ ФАКТОРЫ НАЛИЧИЯ РЕСУРСОВ (СМ. СЛЕДУЮЩИЙ СЛАЙД) И ЦЕННОСТЕЙ (СМ. СЛАДЫ ДАЛЕЕ).  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107504" y="4869160"/>
            <a:ext cx="8928992" cy="79208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>
            <a:normAutofit/>
          </a:bodyPr>
          <a:lstStyle/>
          <a:p>
            <a:endParaRPr lang="ru-RU" dirty="0" smtClean="0">
              <a:solidFill>
                <a:srgbClr val="FF0000"/>
              </a:solidFill>
            </a:endParaRPr>
          </a:p>
          <a:p>
            <a:r>
              <a:rPr lang="ru-RU" dirty="0" smtClean="0">
                <a:solidFill>
                  <a:srgbClr val="FF0000"/>
                </a:solidFill>
              </a:rPr>
              <a:t>                                            </a:t>
            </a:r>
            <a:r>
              <a:rPr lang="ru-RU" sz="2000" dirty="0" smtClean="0">
                <a:solidFill>
                  <a:srgbClr val="FF0000"/>
                </a:solidFill>
              </a:rPr>
              <a:t>Создание центра «Моя новая Родина»</a:t>
            </a:r>
            <a:endParaRPr lang="ru-RU" sz="2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924374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" y="6228159"/>
            <a:ext cx="9151618" cy="657225"/>
          </a:xfrm>
          <a:prstGeom prst="rect">
            <a:avLst/>
          </a:prstGeom>
        </p:spPr>
      </p:pic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562074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РЕСУРСЫ</a:t>
            </a:r>
            <a:endParaRPr lang="ru-RU" sz="1100" i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07504" y="1484784"/>
            <a:ext cx="8928992" cy="468052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>
            <a:normAutofit/>
          </a:bodyPr>
          <a:lstStyle/>
          <a:p>
            <a:pPr marL="342900" indent="-342900">
              <a:buAutoNum type="arabicPeriod"/>
            </a:pPr>
            <a:r>
              <a:rPr lang="ru-RU" sz="2800" dirty="0" smtClean="0">
                <a:solidFill>
                  <a:srgbClr val="FF0000"/>
                </a:solidFill>
              </a:rPr>
              <a:t>Миграционная служба.</a:t>
            </a:r>
          </a:p>
          <a:p>
            <a:pPr marL="342900" indent="-342900">
              <a:buAutoNum type="arabicPeriod"/>
            </a:pPr>
            <a:r>
              <a:rPr lang="ru-RU" sz="2800" dirty="0" smtClean="0">
                <a:solidFill>
                  <a:srgbClr val="FF0000"/>
                </a:solidFill>
              </a:rPr>
              <a:t>Общественная национальная организация.</a:t>
            </a:r>
          </a:p>
          <a:p>
            <a:pPr marL="342900" indent="-342900">
              <a:buAutoNum type="arabicPeriod"/>
            </a:pPr>
            <a:r>
              <a:rPr lang="ru-RU" sz="2800" dirty="0" smtClean="0">
                <a:solidFill>
                  <a:srgbClr val="FF0000"/>
                </a:solidFill>
              </a:rPr>
              <a:t>СМИ, социальные сети.</a:t>
            </a:r>
          </a:p>
          <a:p>
            <a:pPr marL="342900" indent="-342900">
              <a:buAutoNum type="arabicPeriod"/>
            </a:pPr>
            <a:r>
              <a:rPr lang="ru-RU" sz="2800" dirty="0" smtClean="0">
                <a:solidFill>
                  <a:srgbClr val="FF0000"/>
                </a:solidFill>
              </a:rPr>
              <a:t>Религиозная организация.</a:t>
            </a:r>
          </a:p>
          <a:p>
            <a:pPr marL="342900" indent="-342900">
              <a:buAutoNum type="arabicPeriod"/>
            </a:pPr>
            <a:r>
              <a:rPr lang="ru-RU" sz="2800" dirty="0" smtClean="0">
                <a:solidFill>
                  <a:srgbClr val="FF0000"/>
                </a:solidFill>
              </a:rPr>
              <a:t>Местная администрация.</a:t>
            </a:r>
          </a:p>
          <a:p>
            <a:pPr marL="342900" indent="-342900">
              <a:buAutoNum type="arabicPeriod"/>
            </a:pPr>
            <a:r>
              <a:rPr lang="ru-RU" sz="2800" dirty="0" smtClean="0">
                <a:solidFill>
                  <a:srgbClr val="FF0000"/>
                </a:solidFill>
              </a:rPr>
              <a:t>Доступные психологические, правовые центры.</a:t>
            </a:r>
          </a:p>
          <a:p>
            <a:pPr marL="342900" indent="-342900">
              <a:buAutoNum type="arabicPeriod"/>
            </a:pPr>
            <a:endParaRPr lang="ru-RU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924374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" y="6228159"/>
            <a:ext cx="9151618" cy="657225"/>
          </a:xfrm>
          <a:prstGeom prst="rect">
            <a:avLst/>
          </a:prstGeom>
        </p:spPr>
      </p:pic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562074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ЦЕННОСТИ </a:t>
            </a:r>
            <a:endParaRPr lang="ru-RU" sz="1100" i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07504" y="1484784"/>
            <a:ext cx="8928992" cy="468052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>
            <a:normAutofit/>
          </a:bodyPr>
          <a:lstStyle/>
          <a:p>
            <a:pPr marL="342900" indent="-342900">
              <a:buAutoNum type="arabicPeriod"/>
            </a:pPr>
            <a:r>
              <a:rPr lang="ru-RU" sz="2400" dirty="0" smtClean="0">
                <a:solidFill>
                  <a:srgbClr val="FF0000"/>
                </a:solidFill>
              </a:rPr>
              <a:t>Сохранение культурных ценностей (язык, обряды, обычаи) двух национальностей, которые создали семью.</a:t>
            </a:r>
          </a:p>
          <a:p>
            <a:pPr marL="342900" indent="-342900">
              <a:buAutoNum type="arabicPeriod"/>
            </a:pPr>
            <a:r>
              <a:rPr lang="ru-RU" sz="2400" dirty="0" smtClean="0">
                <a:solidFill>
                  <a:srgbClr val="FF0000"/>
                </a:solidFill>
              </a:rPr>
              <a:t>Изучение законов страны, в которой проживает семья.</a:t>
            </a:r>
          </a:p>
          <a:p>
            <a:pPr marL="342900" indent="-342900">
              <a:buAutoNum type="arabicPeriod"/>
            </a:pPr>
            <a:r>
              <a:rPr lang="ru-RU" sz="2400" dirty="0" smtClean="0">
                <a:solidFill>
                  <a:srgbClr val="FF0000"/>
                </a:solidFill>
              </a:rPr>
              <a:t>Уважение религиозных догм.</a:t>
            </a:r>
          </a:p>
          <a:p>
            <a:pPr marL="342900" indent="-342900">
              <a:buAutoNum type="arabicPeriod"/>
            </a:pPr>
            <a:r>
              <a:rPr lang="ru-RU" sz="2400" dirty="0" smtClean="0">
                <a:solidFill>
                  <a:srgbClr val="FF0000"/>
                </a:solidFill>
              </a:rPr>
              <a:t>Формирование общественного мнения (СМИ, социальные сети).</a:t>
            </a:r>
          </a:p>
          <a:p>
            <a:pPr marL="342900" indent="-342900">
              <a:buAutoNum type="arabicPeriod"/>
            </a:pPr>
            <a:r>
              <a:rPr lang="ru-RU" sz="2400" dirty="0" smtClean="0">
                <a:solidFill>
                  <a:srgbClr val="FF0000"/>
                </a:solidFill>
              </a:rPr>
              <a:t>Гарантия защищенности пострадавшей стороны правоохранительными органами, доступность юридической консультации. </a:t>
            </a:r>
            <a:endParaRPr lang="ru-RU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924374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" y="6228159"/>
            <a:ext cx="9151618" cy="657225"/>
          </a:xfrm>
          <a:prstGeom prst="rect">
            <a:avLst/>
          </a:prstGeom>
        </p:spPr>
      </p:pic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562074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ВЫПОЛНЕНИЕ</a:t>
            </a:r>
            <a:endParaRPr lang="ru-RU" sz="1100" i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07504" y="1196752"/>
            <a:ext cx="8928992" cy="4968552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>
            <a:norm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ru-RU" sz="2800" dirty="0" smtClean="0">
                <a:solidFill>
                  <a:srgbClr val="FF0000"/>
                </a:solidFill>
              </a:rPr>
              <a:t>Миграционная служба: обеспечение полной информации включая социальный, психологический портрет мигранта. Предоставление информации в органы местного самоуправления.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2800" dirty="0" err="1" smtClean="0">
                <a:solidFill>
                  <a:srgbClr val="FF0000"/>
                </a:solidFill>
              </a:rPr>
              <a:t>Ресоциализация</a:t>
            </a:r>
            <a:r>
              <a:rPr lang="ru-RU" sz="2800" dirty="0" smtClean="0">
                <a:solidFill>
                  <a:srgbClr val="FF0000"/>
                </a:solidFill>
              </a:rPr>
              <a:t> мигрантов. 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2800" dirty="0" smtClean="0">
                <a:solidFill>
                  <a:srgbClr val="FF0000"/>
                </a:solidFill>
              </a:rPr>
              <a:t>Создание доступной информационной среды.</a:t>
            </a:r>
          </a:p>
        </p:txBody>
      </p:sp>
    </p:spTree>
    <p:extLst>
      <p:ext uri="{BB962C8B-B14F-4D97-AF65-F5344CB8AC3E}">
        <p14:creationId xmlns:p14="http://schemas.microsoft.com/office/powerpoint/2010/main" xmlns="" val="924374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824</TotalTime>
  <Words>485</Words>
  <Application>Microsoft Office PowerPoint</Application>
  <PresentationFormat>Экран (4:3)</PresentationFormat>
  <Paragraphs>71</Paragraphs>
  <Slides>10</Slides>
  <Notes>10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Особенности социальной и культурной адаптации и интеграции иностранных граждан в Российской Федерации </vt:lpstr>
      <vt:lpstr>ПРОБЛЕМА</vt:lpstr>
      <vt:lpstr>ФАКТЫ</vt:lpstr>
      <vt:lpstr>Слайд 4</vt:lpstr>
      <vt:lpstr>МОДЕЛЬ</vt:lpstr>
      <vt:lpstr>ВОЗМОЖНЫЕ РЕШЕНИЯ (ВАРИАНТЫ ПОЛИТИКИ)</vt:lpstr>
      <vt:lpstr>РЕСУРСЫ</vt:lpstr>
      <vt:lpstr>ЦЕННОСТИ </vt:lpstr>
      <vt:lpstr>ВЫПОЛНЕНИЕ</vt:lpstr>
      <vt:lpstr>Слайд 10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 5. Особенности социальной и культурной адаптации и интеграции иностранных граждан в Российской Федерации</dc:title>
  <dc:creator>Asus</dc:creator>
  <cp:lastModifiedBy>SazhinaVA</cp:lastModifiedBy>
  <cp:revision>121</cp:revision>
  <dcterms:created xsi:type="dcterms:W3CDTF">2018-11-12T17:04:11Z</dcterms:created>
  <dcterms:modified xsi:type="dcterms:W3CDTF">2019-12-04T10:18:55Z</dcterms:modified>
</cp:coreProperties>
</file>