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6" r:id="rId3"/>
    <p:sldId id="257" r:id="rId4"/>
    <p:sldId id="308" r:id="rId5"/>
    <p:sldId id="258" r:id="rId6"/>
    <p:sldId id="260" r:id="rId7"/>
    <p:sldId id="309" r:id="rId8"/>
    <p:sldId id="310" r:id="rId9"/>
    <p:sldId id="311" r:id="rId10"/>
    <p:sldId id="315" r:id="rId11"/>
    <p:sldId id="312" r:id="rId12"/>
    <p:sldId id="31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A6342-28D2-4052-8CBD-6C080BDAF01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8F8FC-C02B-4FBA-BB58-F153C88BB5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8632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8F8FC-C02B-4FBA-BB58-F153C88BB55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6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763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8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5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9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386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4464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41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90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83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22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1D160-7825-42C1-96A3-67E2FBEC98A7}" type="datetimeFigureOut">
              <a:rPr lang="ru-RU" smtClean="0"/>
              <a:pPr/>
              <a:t>04.12.2019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762F5-E5CA-4D6E-8008-1E6F8899F6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00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174402" y="4941168"/>
            <a:ext cx="8795195" cy="122413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/>
            <a:r>
              <a:rPr lang="ru-RU" sz="2400" b="1" dirty="0" smtClean="0"/>
              <a:t>Особенности социальной и культурной</a:t>
            </a:r>
            <a:br>
              <a:rPr lang="ru-RU" sz="2400" b="1" dirty="0" smtClean="0"/>
            </a:br>
            <a:r>
              <a:rPr lang="ru-RU" sz="2400" b="1" dirty="0" smtClean="0"/>
              <a:t>адаптации и интеграции иностранных граждан</a:t>
            </a:r>
            <a:br>
              <a:rPr lang="ru-RU" sz="2400" b="1" dirty="0" smtClean="0"/>
            </a:br>
            <a:r>
              <a:rPr lang="ru-RU" sz="2400" b="1" dirty="0" smtClean="0"/>
              <a:t>в Российской Федерации</a:t>
            </a:r>
            <a:br>
              <a:rPr lang="ru-RU" sz="2400" b="1" dirty="0" smtClean="0"/>
            </a:br>
            <a:endParaRPr lang="ru-RU" alt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9162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ЦЕННОСТИ 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Постарайтесь определить, на какие предпочтения, приоритеты (ценности) опирается принятая Вами политика (вариант решения). Повлечет ли принятая Вами политика (возможное решение) «ущемление» ценностей какой-либо из групп (принимающего сообщества, приезжих, определенной части населения и т.д.)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Приоритет человеческой жизни.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Улучшение качества жизни.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Взаимоуважение.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УРОВНЕЙ  ЦЕНОСТЕЙ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(от индивидуальных до общегражданских; того, что ценно и значимо для конкретных народов вашего региона и т.д.)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ВЫПОЛНЕНИЕ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96752"/>
            <a:ext cx="8928992" cy="49685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Опишите конкретные процедуры (последовательность конкретных действий, алгоритм), которые необходимо предпринять, чтобы реализовать выбранный Вами вариант политики.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1. Выявление лидеров национальных культурных автономий, предоставление помещений для их работы.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Подготовка законодательной инициативы местного законодательного собрания в государственную думу РФ.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 Освещение данной проблемы в СМИ (создание положительного образа мигранта), знакомство с культурой и обычаями через национальные праздники народов проживающих в регионе. Проведение тематических дней в музеях, библиотеках, кинотеатрах. Проведение фестивалей.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1. Содействие органов власти в создании национальных культурных автономий.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Принятие специальной федеральной программы направленной на помощь мигрантам имеющим проблемы со здоровьем вплоть до внесение изменений в национальные проекты.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 Налаживание взаимодействия всех профильных структур исполнительной власти (представитель НКА, представитель миграционной службы, представитель муниципалитета, представитель МВД, прокуратура, таможня, здравоохранение, образование, КЦСОН, центр занятости и другие).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ПРОЦЕДУРЫ ОБЕСПЕЧЕНИЯ ДЕЙСТВИТЕЛЬНОГО ВОПЛОЩЕНИЯ ВЫБОРА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3507" y="5877272"/>
            <a:ext cx="90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ПРОБЛЕМА (ПРОБЛЕМЫ) НЕ РЕШЕНА</a:t>
            </a:r>
            <a:r>
              <a:rPr lang="en-US" sz="900" i="1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НЕ РЕШЕНЫ С ПЕРВОГО ЦИКЛА, ТО ПЕРЕХОДИТЕ НА СЛЕДУЮЩИЙ СЛАЙД «КООРЕКТИРОВКИ». ЕСЛИ РЕШЕНА –  ВЫ ЗАКОНЧИЛИ РАБОТУ СО СХЕМОЙ.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56818"/>
            <a:ext cx="9036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ОЦЕНКА И КОРРЕКТИРОВКА ПОЛИТИКИ</a:t>
            </a:r>
            <a:endParaRPr lang="ru-RU" sz="4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764704"/>
            <a:ext cx="8928992" cy="54006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Сопоставьте имеющиеся ресурсы, факты, ценности, цели с тем, какой вариант решения и шаги выполнения Вы выбрали. Нет ли противоречий? Если нет, Вы закончили работу над проблемой. Заполняйте электронный шаблон презентации.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Если есть – нужна корректировка.  Впишите сюда, что необходимо скорректировать.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Элементы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схемы (факты, ресурсы и др.), которые вы решили изменить после неудовлетворительной оценки выбранной  политики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1.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2.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3.</a:t>
            </a:r>
          </a:p>
          <a:p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…..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Какие элементы и как были изменены (опишите):</a:t>
            </a:r>
            <a:endParaRPr lang="ru-RU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96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Уважаемые участники семинара!</a:t>
            </a:r>
          </a:p>
          <a:p>
            <a:r>
              <a:rPr lang="ru-RU" sz="1400" dirty="0" smtClean="0"/>
              <a:t>Руководствуйтесь, пожалуйста, простыми правилами заполнения шаблона презентации. Следование этим правилам в значительной степени облегчит презентацию результатов работы Вашей группы, а также позволит провести сравнение получившихся результатов с другими группами участников.</a:t>
            </a:r>
            <a:endParaRPr lang="ru-RU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Заполняйте слайды, вписывая свои наработки в места, обозначенные красным прямоугольником.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На слайдах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синим цветом курсивным написанием, </a:t>
            </a:r>
            <a:r>
              <a:rPr lang="ru-RU" i="1" dirty="0" smtClean="0">
                <a:solidFill>
                  <a:srgbClr val="FF0000"/>
                </a:solidFill>
              </a:rPr>
              <a:t>а также красным внутри прямоугольников </a:t>
            </a:r>
            <a:r>
              <a:rPr lang="ru-RU" dirty="0" smtClean="0"/>
              <a:t>даны подсказки «о чем можно еще вспомнить», некоторые методологические подсказки. Эти подсказки не являются строгими инструкциями, их можно (не)использовать (частично или полностью), расширять и т.д.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Некоторые «решения» вы можете найти на страницах справочника в разделе по теме занятия.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594928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Если вы захотите сохранить созданную Вами презентацию, вы можете обратиться к организаторам после Семинара и они вышлют презентацию Вам на почту или сохранят копию на </a:t>
            </a:r>
            <a:r>
              <a:rPr lang="ru-RU" sz="1400" i="1" dirty="0" smtClean="0"/>
              <a:t>имеющуюся у Вас </a:t>
            </a:r>
            <a:r>
              <a:rPr lang="ru-RU" sz="1400" dirty="0" err="1" smtClean="0"/>
              <a:t>флешку</a:t>
            </a:r>
            <a:r>
              <a:rPr lang="ru-RU" sz="1400" dirty="0" smtClean="0"/>
              <a:t>.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Д. Медоуз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4211960" cy="621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1556792"/>
            <a:ext cx="4968552" cy="293833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b="1" dirty="0" smtClean="0"/>
              <a:t>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</a:t>
            </a:r>
            <a:r>
              <a:rPr lang="ru-RU" sz="1800" b="1" dirty="0" err="1" smtClean="0"/>
              <a:t>Медоуз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i="1" dirty="0" smtClean="0">
                <a:solidFill>
                  <a:srgbClr val="FF0000"/>
                </a:solidFill>
              </a:rPr>
              <a:t/>
            </a:r>
            <a:br>
              <a:rPr lang="ru-RU" sz="2000" i="1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-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в Приволжском федеральном округе</a:t>
            </a:r>
            <a:r>
              <a:rPr lang="ru-RU" sz="2000" i="1" baseline="-25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/>
              <a:t>с использованием модели системной динамики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7673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ПРОБЛЕМА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err="1" smtClean="0">
                <a:solidFill>
                  <a:srgbClr val="FF0000"/>
                </a:solidFill>
              </a:rPr>
              <a:t>РазСформулируйте</a:t>
            </a:r>
            <a:r>
              <a:rPr lang="ru-RU" sz="1400" dirty="0" smtClean="0">
                <a:solidFill>
                  <a:srgbClr val="FF0000"/>
                </a:solidFill>
              </a:rPr>
              <a:t> проблему, которую будет «прорабатывать» Ваша группа. Перечислите </a:t>
            </a:r>
            <a:r>
              <a:rPr lang="ru-RU" sz="1400" dirty="0">
                <a:solidFill>
                  <a:srgbClr val="FF0000"/>
                </a:solidFill>
              </a:rPr>
              <a:t>в этом поле все </a:t>
            </a:r>
            <a:r>
              <a:rPr lang="ru-RU" sz="1400" dirty="0" smtClean="0">
                <a:solidFill>
                  <a:srgbClr val="FF0000"/>
                </a:solidFill>
              </a:rPr>
              <a:t>конкретные детали («</a:t>
            </a:r>
            <a:r>
              <a:rPr lang="ru-RU" sz="1400" dirty="0" err="1" smtClean="0">
                <a:solidFill>
                  <a:srgbClr val="FF0000"/>
                </a:solidFill>
              </a:rPr>
              <a:t>подпроблемы</a:t>
            </a:r>
            <a:r>
              <a:rPr lang="ru-RU" sz="1400" dirty="0" smtClean="0">
                <a:solidFill>
                  <a:srgbClr val="FF0000"/>
                </a:solidFill>
              </a:rPr>
              <a:t>»), </a:t>
            </a:r>
            <a:r>
              <a:rPr lang="ru-RU" sz="1400" dirty="0">
                <a:solidFill>
                  <a:srgbClr val="FF0000"/>
                </a:solidFill>
              </a:rPr>
              <a:t>которые </a:t>
            </a:r>
            <a:r>
              <a:rPr lang="ru-RU" sz="1400" dirty="0" smtClean="0">
                <a:solidFill>
                  <a:srgbClr val="FF0000"/>
                </a:solidFill>
              </a:rPr>
              <a:t>проявляются в связи с выбранной </a:t>
            </a:r>
            <a:r>
              <a:rPr lang="ru-RU" sz="1400" dirty="0">
                <a:solidFill>
                  <a:srgbClr val="FF0000"/>
                </a:solidFill>
              </a:rPr>
              <a:t>в </a:t>
            </a:r>
            <a:r>
              <a:rPr lang="ru-RU" sz="1400" dirty="0" smtClean="0">
                <a:solidFill>
                  <a:srgbClr val="FF0000"/>
                </a:solidFill>
              </a:rPr>
              <a:t>Вашей </a:t>
            </a:r>
            <a:r>
              <a:rPr lang="ru-RU" sz="1400" dirty="0">
                <a:solidFill>
                  <a:srgbClr val="FF0000"/>
                </a:solidFill>
              </a:rPr>
              <a:t>группе </a:t>
            </a:r>
            <a:r>
              <a:rPr lang="ru-RU" sz="1400" dirty="0" smtClean="0">
                <a:solidFill>
                  <a:srgbClr val="FF0000"/>
                </a:solidFill>
              </a:rPr>
              <a:t>проблемой </a:t>
            </a:r>
            <a:r>
              <a:rPr lang="ru-RU" sz="1400" dirty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ситуацией). Уточните её максимально конкретно.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Незащищенность мигрантов в  социально-медицинском плане.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КОКРЕТИЗИРУЙТЕ ПРОБЛЕМУ </a:t>
            </a:r>
            <a:r>
              <a:rPr lang="ru-RU" sz="1100" i="1" dirty="0" smtClean="0">
                <a:solidFill>
                  <a:schemeClr val="tx2">
                    <a:lumMod val="75000"/>
                  </a:schemeClr>
                </a:solidFill>
              </a:rPr>
              <a:t>(запишите все, но рекомендуем для дальнейшей работы по схемы остановиться на не более 2х самых важных)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 ПРИ ФОРМУЛИРОВКЕ ПРОБЛЕМ: ПРОБЛЕМЫ МОГУТ «НАЙТИСЬ» В ЭКОНОМИЧЕСКОМ, СОЦИАЛЬНОМ, КУЛЬТУРНОМ, ЭТНОКОНФЕССИОНАЛЬНОМ И ИНЫХ АСПЕКТАХ ЖИЗНИ ОБЩЕСТВА, НА ИНДИВИДУАЛЬНОМ, СЕМЕЙНОМ, МЕСТНОМ, И ДР. УРОВНЯХ.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ФАКТЫ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Перечислите в этом поле все факты, которые оказывают влияние (или могут оказать) на выбранную в Вашей группе проблематику (ситуацию, проблему и т.д.)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1.  Инвалид-колясочник 1 группы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 Необходимо лечение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3. Доступность лечения на территории РФ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4. Материальные затруднения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5. Возвращение на историческую Родину своих родителей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6. Плохое владение русским языком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5486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ЗДЕСЬ МОЖНО ВСПОМНИТЬ ПРО: МАСШТАБЫ, ГЕОГРАФИЮ, СЕЗОНОННОСТЬ, СТРУКТУРУ (ПОЛОВОЗРАСТНУЮ, ЭТНИЧЕСКУЮ, ПРОФЕССИОНАЛЬНУЮ И ДР.), СИТУАЦИЮ И КОНКРЕТНЫЕ СОБЫТИЯ В ИНСТИТУЦИОНАЛЬНОМ, ПРАВОВОМ, СОЦИОКУЛЬТУРНОМ ПОЛЕ, НАЛИЧИЕ ИНФРАСТРУКТУРЫ И КОНКРЕТНЫХ ОРГАНИЗАЦИЙ, СПОСОБСТВУЮЩИХ АДАПТАЦИИ И ИНТЕГРАЦИИ, ОРИЕНТИРЫ МИГРАНТОВ НА СРОКИ ПРЕБЫВАНИЯ В РЕГИОНЕ, ОСОБЕННОСТИ ТЕРРИТОРИАЛЬНОГО РАССЕЛЕНИЯ , ПОСУБЪЕКТНУЮ СПЕЦИФИКУ  И Т.Д. И Т.П.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ЕСЛИ НЕКОТОРЫЕ ФАКТЫ МОЖНО ОБЪЕДИНИТЬ В ОДИН «ТИП» ФАКТОВ, СДЕЛАЙТЕ ЭТО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ВСПОМНИТЬ, ЧТО ФАКТЫ БЫВАЮТ УРОВНЯ «ВНЕШНЕГО» (МЕЖДУНАРОДНОГО, РОССИЙСКОГО) И «ВНУТРЕННЕГО» (РЕГИОНАЛЬНОГО) 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467544" y="44624"/>
            <a:ext cx="8229600" cy="56207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noProof="0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ЦЕЛИ</a:t>
            </a:r>
            <a:endParaRPr kumimoji="0" lang="ru-RU" sz="4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268760"/>
            <a:ext cx="8928992" cy="489654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024" y="6206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МАКСИМАЛЬНО КОНКРЕТИЗИРОВАТЬ ВАШИ ЦЕЛИ, ИЗБЕГАЯ ОБЩИХ ФОРМУЛИРОВОК 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МОЖНО ОБЪЕДИНЯТЬ БОЛЕЕ КОНКРЕТНЫЕ ЦЕЛИ ПО ТЕМ НАПРАВЛЕНИЯМ (А ТАКЖЕ ЦЕЛЯМ И ЗАДАЧАМ), КОТОРЫЕ ОБОЗНАЧЕНЫ В СТРАТЕГИЧЕСКИХ ДОКУМЕНТАХ РФ, КАСАЮЩИХСЯ ВОПРОСОВ МИГРАЦИИ (СМ. МАТЕРИАЛЫ СБОРНИКА)</a:t>
            </a:r>
          </a:p>
          <a:p>
            <a:pPr marL="228600" indent="-228600"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ВЫЯВЛЯЙТЕ СПЕЦИФИКУ РЕГИОНА, КОНКРЕТИЗИРУЯ ФОРМУЛИРОВКИ ЦЕЛЕЙ  </a:t>
            </a:r>
            <a:endParaRPr lang="ru-RU" sz="9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996" y="1268760"/>
            <a:ext cx="85334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Цели – это то, что должно быть (как должно быть, в какое состояние придет ситуация, обстоятельства и т.д. в «идеальном» случае, когда решится проблема). Целей может быть несколько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Предоставление лечения на льготной основе.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Предоставление субсидий оплату жилищно-коммунальных услуг.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Помощь в трудоустройстве.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Прохождение курсов повышения квалификации.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Помощь в подготовке документов для легального нахождения на территории РФ и получения гражданства.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Обеспечение доступной средой, коммуникативной средой.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Волонтерское движение.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Интеграция в общественные организации (общество инвалидов, общество слепых).</a:t>
            </a: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02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МОДЕЛЬ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124744"/>
            <a:ext cx="8928992" cy="373301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текстом или опорными словами, как Вы видите ситуацию в регионе: ПОЧЕМУ это (то, что есть, Ваша проблема или ситуация), ТАК как оно есть. 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Социальная незащищенность мигрантов (вопрос не урегулирован в правовом плане).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Настороженное отношение граждан к мигрантам.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Не достаточные меры поддержки самих граждан Российской Федерации.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Отсутствие специально обученных специалистов решающих вопросы мигрантов в органах власти, медицинских учреждениях.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Отсутствие возможности получения квалифицированной медицинской помощи на родине мигрантов.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Отсутствие профильных НКА (национальная культурная автономия).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92696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 smtClean="0">
                <a:solidFill>
                  <a:schemeClr val="tx2">
                    <a:lumMod val="50000"/>
                  </a:schemeClr>
                </a:solidFill>
              </a:rPr>
              <a:t>ЗДЕСЬ НУЖНО ОПИСАТЬ ТЕКСТОМ ИЛИ ОПОРНЫМИ СЛОВАМИ ТУ МОДЕЛЬ, КОТОРУЮ СЕЙЧАС «ВИДЯТ» СЛУШАТЕЛИ В СФЕРЕ АТАПТАЦИИ И ИНТЕГРАЦИИ МИГРАНТОВ В КОНКРЕТНОМ ФЕДЕРАЛЬНОМ ОКРУГЕ.</a:t>
            </a:r>
          </a:p>
          <a:p>
            <a:endParaRPr lang="ru-RU" sz="900" i="1" dirty="0" smtClean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ru-RU" sz="900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Autofit/>
          </a:bodyPr>
          <a:lstStyle/>
          <a:p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ВОЗМОЖНЫЕ РЕШЕНИЯ</a:t>
            </a:r>
            <a:b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lumMod val="75000"/>
                  </a:schemeClr>
                </a:solidFill>
              </a:rPr>
              <a:t>(ВАРИАНТЫ ПОЛИТИКИ)</a:t>
            </a:r>
            <a:endParaRPr lang="ru-RU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08" y="1000108"/>
            <a:ext cx="8928992" cy="235745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2500" lnSpcReduction="10000"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Содействие органов власти в создании национальных культурных автономий.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Проведение медицинского обследования мигрантов с  последующей экстрадицией на родину мигрантов с проблемами со здоровьем.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Упрощение процедуры получения гражданства лицами проходящими по программе «Соотечественник».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Принятие специальной федеральной программы направленной на помощь мигрантам имеющим проблемы со здоровьем вплоть до внесение изменений в национальные проекты.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Налаживание взаимодействия всех профильных структур исполнительной власти (представитель НКА, представитель миграционной службы, представитель муниципалитета, представитель МВД, прокуратура, таможня, здравоохранение, образование, КЦСОН, центр занятости и другие).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FF0000"/>
                </a:solidFill>
              </a:rPr>
              <a:t>Помощь в трудоустройстве в соответствии с квалификацией мигранта.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Заголовок 8"/>
          <p:cNvSpPr txBox="1">
            <a:spLocks/>
          </p:cNvSpPr>
          <p:nvPr/>
        </p:nvSpPr>
        <p:spPr>
          <a:xfrm>
            <a:off x="571472" y="35004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Предварительный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ВЫБОР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786314" y="3643314"/>
            <a:ext cx="0" cy="36004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5660" y="5805264"/>
            <a:ext cx="878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ВЫБОР ВАРИАНТА ПОЛИТИКИ АДАПТАЦИИ И ИНТЕГРАЦИИ МИГРАНТОВ В РЕГИОНЕ ЯВЛЯЕТСЯ НА ДАННОМ ЭТАПЕ «ПРЕДВАРИТЕЛЬНЫМ», Т.К. В ДАЛЬНЕЙШЕМ НА НЕГО МОГУТ ПОВЛИЯТЬ ФАКТОРЫ НАЛИЧИЯ РЕСУРСОВ (СМ. СЛЕДУЮЩИЙ СЛАЙД) И ЦЕННОСТЕЙ (СМ. СЛАДЫ ДАЛЕЕ).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15008" y="4214818"/>
            <a:ext cx="8928992" cy="135732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25000" lnSpcReduction="20000"/>
          </a:bodyPr>
          <a:lstStyle/>
          <a:p>
            <a:r>
              <a:rPr lang="ru-RU" sz="5600" dirty="0" smtClean="0">
                <a:solidFill>
                  <a:srgbClr val="FF0000"/>
                </a:solidFill>
              </a:rPr>
              <a:t>1. Содействие органов власти в создании национальных культурных автономий.</a:t>
            </a:r>
          </a:p>
          <a:p>
            <a:r>
              <a:rPr lang="ru-RU" sz="5600" dirty="0" smtClean="0">
                <a:solidFill>
                  <a:srgbClr val="FF0000"/>
                </a:solidFill>
              </a:rPr>
              <a:t>2. Принятие специальной федеральной программы направленной на помощь мигрантам имеющим проблемы со здоровьем вплоть до внесение изменений в национальные проекты.</a:t>
            </a:r>
          </a:p>
          <a:p>
            <a:r>
              <a:rPr lang="ru-RU" sz="5600" dirty="0" smtClean="0">
                <a:solidFill>
                  <a:srgbClr val="FF0000"/>
                </a:solidFill>
              </a:rPr>
              <a:t>3. Налаживание взаимодействия всех профильных структур исполнительной власти (представитель НКА, представитель миграционной службы, представитель муниципалитета, представитель МВД, прокуратура, таможня, здравоохранение, образование, КЦСОН, центр занятости и другие).</a:t>
            </a:r>
          </a:p>
          <a:p>
            <a:endParaRPr lang="ru-RU" sz="3200" dirty="0" smtClean="0">
              <a:solidFill>
                <a:srgbClr val="FF0000"/>
              </a:solidFill>
            </a:endParaRPr>
          </a:p>
          <a:p>
            <a:endParaRPr lang="ru-RU" sz="3000" dirty="0" smtClean="0">
              <a:solidFill>
                <a:srgbClr val="FF0000"/>
              </a:solidFill>
            </a:endParaRPr>
          </a:p>
          <a:p>
            <a:endParaRPr lang="ru-RU" sz="3000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6228159"/>
            <a:ext cx="9151618" cy="657225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РЕСУРСЫ</a:t>
            </a:r>
            <a:endParaRPr lang="ru-RU" sz="11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484784"/>
            <a:ext cx="8928992" cy="46805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Впишите сюда те ресурсы, которые уже есть в регионе и наличие которых способствует решению проблемы</a:t>
            </a:r>
          </a:p>
          <a:p>
            <a:endParaRPr lang="ru-RU" sz="1400" dirty="0" smtClean="0">
              <a:solidFill>
                <a:srgbClr val="FF0000"/>
              </a:solidFill>
            </a:endParaRPr>
          </a:p>
          <a:p>
            <a:r>
              <a:rPr lang="ru-RU" sz="1400" dirty="0" smtClean="0">
                <a:solidFill>
                  <a:srgbClr val="FF0000"/>
                </a:solidFill>
              </a:rPr>
              <a:t>1. Существуют волонтеры, общественные объединения (общество инвалидов, общество слепых).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2. Фонд «Поволжье» для спонсорских пожертвований, миграционная служба, медицинская служба, риэлторы, </a:t>
            </a:r>
            <a:r>
              <a:rPr lang="ru-RU" sz="1400" dirty="0" err="1" smtClean="0">
                <a:solidFill>
                  <a:srgbClr val="FF0000"/>
                </a:solidFill>
              </a:rPr>
              <a:t>мвд</a:t>
            </a:r>
            <a:r>
              <a:rPr lang="ru-RU" sz="1400" dirty="0" smtClean="0">
                <a:solidFill>
                  <a:srgbClr val="FF0000"/>
                </a:solidFill>
              </a:rPr>
              <a:t>, социальные службы.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620688"/>
            <a:ext cx="87849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СТАРАЙТЕСЬ НЕ ИСПОЛЬЗОВАТЬ ОБЩИХ ФОРМУЛИРОВОК, КОНКРЕТИЗИРУЙТЕ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ВЫДЕЛЯЙТЕ РЕГИНАЛЬНУЮ СПЕЦИФИКУ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ИСПОЛЬЗУЙТЕ БОЛЬШОЕ ЧИСЛО ОЦЕНИВАЕМЫХ ПАРАМЕТРОВ (УРОВНЕЙ): РЕСУРСЫ МОГУТ «НАЙТИСЬ» В ЭКОНОМИЧЕСКОМ, СОЦИАЛЬНОМ, КУЛЬТУРНОМ, ЭТНОКОНФЕССИОНАЛЬНОМ И ИНЫХ АСПЕКТАХ ЖИЗНИ ОБЩЕСТВА, ИНФРАСТРУКТУРЕ, ГЕОГРАФИИ И ДР.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900" i="1" dirty="0" smtClean="0">
                <a:solidFill>
                  <a:schemeClr val="tx2">
                    <a:lumMod val="75000"/>
                  </a:schemeClr>
                </a:solidFill>
              </a:rPr>
              <a:t>РЕСУРСЫ МОЖНО ГРУППИРОВАТЬ ПО ТИПУ, ЕСЛИ ЭТО НЕОБХОДИМО</a:t>
            </a:r>
          </a:p>
        </p:txBody>
      </p:sp>
    </p:spTree>
    <p:extLst>
      <p:ext uri="{BB962C8B-B14F-4D97-AF65-F5344CB8AC3E}">
        <p14:creationId xmlns:p14="http://schemas.microsoft.com/office/powerpoint/2010/main" xmlns="" val="9243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1416</Words>
  <Application>Microsoft Office PowerPoint</Application>
  <PresentationFormat>Экран (4:3)</PresentationFormat>
  <Paragraphs>132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Особенности социальной и культурной адаптации и интеграции иностранных граждан в Российской Федерации </vt:lpstr>
      <vt:lpstr>Слайд 2</vt:lpstr>
      <vt:lpstr>   Разработка стратегии взаимодействия с внешними мигрантами, имеющими установки на постоянное проживание в России, с использованием модели системной динамики Д. Медоуз   -  в Приволжском федеральном округе с использованием модели системной динамики</vt:lpstr>
      <vt:lpstr>ПРОБЛЕМА</vt:lpstr>
      <vt:lpstr>ФАКТЫ</vt:lpstr>
      <vt:lpstr>Слайд 6</vt:lpstr>
      <vt:lpstr>МОДЕЛЬ</vt:lpstr>
      <vt:lpstr>ВОЗМОЖНЫЕ РЕШЕНИЯ (ВАРИАНТЫ ПОЛИТИКИ)</vt:lpstr>
      <vt:lpstr>РЕСУРСЫ</vt:lpstr>
      <vt:lpstr>ЦЕННОСТИ </vt:lpstr>
      <vt:lpstr>ВЫПОЛНЕНИЕ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 Особенности социальной и культурной адаптации и интеграции иностранных граждан в Российской Федерации</dc:title>
  <dc:creator>Asus</dc:creator>
  <cp:lastModifiedBy>SazhinaVA</cp:lastModifiedBy>
  <cp:revision>105</cp:revision>
  <dcterms:created xsi:type="dcterms:W3CDTF">2018-11-12T17:04:11Z</dcterms:created>
  <dcterms:modified xsi:type="dcterms:W3CDTF">2019-12-04T10:05:33Z</dcterms:modified>
</cp:coreProperties>
</file>