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6" r:id="rId3"/>
    <p:sldId id="257" r:id="rId4"/>
    <p:sldId id="308" r:id="rId5"/>
    <p:sldId id="258" r:id="rId6"/>
    <p:sldId id="260" r:id="rId7"/>
    <p:sldId id="309" r:id="rId8"/>
    <p:sldId id="310" r:id="rId9"/>
    <p:sldId id="311" r:id="rId10"/>
    <p:sldId id="315" r:id="rId11"/>
    <p:sldId id="312" r:id="rId12"/>
    <p:sldId id="31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A6342-28D2-4052-8CBD-6C080BDAF01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8F8FC-C02B-4FBA-BB58-F153C88BB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863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064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763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58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5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39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386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446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74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90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831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282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 bwMode="auto">
          <a:xfrm>
            <a:off x="174402" y="4941168"/>
            <a:ext cx="8795195" cy="122413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ru-RU" sz="2400" b="1" dirty="0" smtClean="0"/>
              <a:t>Особенности социальной и культурной</a:t>
            </a:r>
            <a:br>
              <a:rPr lang="ru-RU" sz="2400" b="1" dirty="0" smtClean="0"/>
            </a:br>
            <a:r>
              <a:rPr lang="ru-RU" sz="2400" b="1" dirty="0" smtClean="0"/>
              <a:t>адаптации и интеграции иностранных граждан</a:t>
            </a:r>
            <a:br>
              <a:rPr lang="ru-RU" sz="2400" b="1" dirty="0" smtClean="0"/>
            </a:br>
            <a:r>
              <a:rPr lang="ru-RU" sz="2400" b="1" dirty="0" smtClean="0"/>
              <a:t>в Российской Федерации</a:t>
            </a:r>
            <a:br>
              <a:rPr lang="ru-RU" sz="2400" b="1" dirty="0" smtClean="0"/>
            </a:br>
            <a:endParaRPr lang="ru-RU" alt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1916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ЦЕННОСТИ 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484784"/>
            <a:ext cx="8928992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Равенство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Справедливость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Взаимопонимание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Дружба народов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20688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СТАРАЙТЕСЬ НЕ ИСПОЛЬЗОВАТЬ ОБЩИХ ФОРМУЛИРОВОК, КОКРЕТИЗИРУЙТЕ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ВЫДЕЛЯЙТЕ РЕГИНАЛЬНУЮ СПЕЦИФИКУ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ИСПОЛЬЗУЙТЕ БОЛЬШОЕ ЧИСЛО УРОВНЕЙ  ЦЕНОСТЕЙ </a:t>
            </a:r>
            <a:r>
              <a:rPr lang="ru-RU" sz="1100" i="1" dirty="0" smtClean="0">
                <a:solidFill>
                  <a:schemeClr val="tx2">
                    <a:lumMod val="75000"/>
                  </a:schemeClr>
                </a:solidFill>
              </a:rPr>
              <a:t>(от индивидуальных до общегражданских; того, что ценно и значимо для конкретных народов вашего региона и т.д.)</a:t>
            </a: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ВЫПОЛНЕНИЕ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214422"/>
            <a:ext cx="8246532" cy="49685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Справочное окно в аэропорту (в пункте прибытия) (п.4, 5) – филиал МФЦ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2. Информационные буклеты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3.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4.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СТАРАЙТЕСЬ НЕ ИСПОЛЬЗОВАТЬ ОБЩИХ ФОРМУЛИРОВОК, КОКРЕТИЗИРУЙТЕ ПРОЦЕДУРЫ ОБЕСПЕЧЕНИЯ ДЕЙСТВИТЕЛЬНОГО ВОПЛОЩЕНИЯ ВЫБОРА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ВЫДЕЛЯЙТЕ РЕГИНАЛЬНУЮ СПЕЦИФИКУ</a:t>
            </a: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3507" y="5877272"/>
            <a:ext cx="900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ЕСЛИ ПРОБЛЕМА (ПРОБЛЕМЫ) НЕ РЕШЕНА</a:t>
            </a:r>
            <a:r>
              <a:rPr lang="en-US" sz="900" i="1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НЕ РЕШЕНЫ С ПЕРВОГО ЦИКЛА, ТО ПЕРЕХОДИТЕ НА СЛЕДУЮЩИЙ СЛАЙД «КООРЕКТИРОВКИ». ЕСЛИ РЕШЕНА –  ВЫ ЗАКОНЧИЛИ РАБОТУ СО СХЕМОЙ.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56818"/>
            <a:ext cx="90364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ОЦЕНКА И КОРРЕКТИРОВКА ПОЛИТИКИ</a:t>
            </a:r>
            <a:endParaRPr lang="ru-RU" sz="4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764704"/>
            <a:ext cx="8928992" cy="5400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Сопоставьте имеющиеся ресурсы, факты, ценности, цели с тем, какой вариант решения и шаги выполнения Вы выбрали. Нет ли противоречий? Если нет, Вы закончили работу над проблемой. Заполняйте электронный шаблон презентации.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Если есть – нужна корректировка.  Впишите сюда, что необходимо скорректировать.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Элементы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схемы (факты, ресурсы и др.), которые вы решили изменить после неудовлетворительной оценки выбранной  политики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2.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3.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…..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Какие элементы и как были изменены (опишите):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Уважаемые участники семинара!</a:t>
            </a:r>
          </a:p>
          <a:p>
            <a:r>
              <a:rPr lang="ru-RU" sz="1400" dirty="0" smtClean="0"/>
              <a:t>Руководствуйтесь, пожалуйста, простыми правилами заполнения шаблона презентации. Следование этим правилам в значительной степени облегчит презентацию результатов работы Вашей группы, а также позволит провести сравнение получившихся результатов с другими группами участников.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Заполняйте слайды, вписывая свои наработки в места, обозначенные красным прямоугольником.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На слайдах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синим цветом курсивным написанием, </a:t>
            </a:r>
            <a:r>
              <a:rPr lang="ru-RU" i="1" dirty="0" smtClean="0">
                <a:solidFill>
                  <a:srgbClr val="FF0000"/>
                </a:solidFill>
              </a:rPr>
              <a:t>а также красным внутри прямоугольников </a:t>
            </a:r>
            <a:r>
              <a:rPr lang="ru-RU" dirty="0" smtClean="0"/>
              <a:t>даны подсказки «о чем можно еще вспомнить», некоторые методологические подсказки. Эти подсказки не являются строгими инструкциями, их можно (не)использовать (частично или полностью), расширять и т.д.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Некоторые «решения» вы можете найти на страницах справочника в разделе по теме занятия.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5949280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Если вы захотите сохранить созданную Вами презентацию, вы можете обратиться к организаторам после Семинара и они вышлют презентацию Вам на почту или сохранят копию на </a:t>
            </a:r>
            <a:r>
              <a:rPr lang="ru-RU" sz="1400" i="1" dirty="0" smtClean="0"/>
              <a:t>имеющуюся у Вас </a:t>
            </a:r>
            <a:r>
              <a:rPr lang="ru-RU" sz="1400" dirty="0" err="1" smtClean="0"/>
              <a:t>флешку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хема Д. Медоуз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2040" y="0"/>
            <a:ext cx="4211960" cy="62140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556792"/>
            <a:ext cx="4968552" cy="293833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 Разработка стратегии взаимодействия с внешними временными мигрантами, не имеющими</a:t>
            </a:r>
            <a:br>
              <a:rPr lang="ru-RU" sz="2000" b="1" dirty="0" smtClean="0"/>
            </a:br>
            <a:r>
              <a:rPr lang="ru-RU" sz="2000" b="1" dirty="0" smtClean="0"/>
              <a:t> установок на постоянное проживание в России</a:t>
            </a:r>
            <a:br>
              <a:rPr lang="ru-RU" sz="2000" b="1" dirty="0" smtClean="0"/>
            </a:br>
            <a:r>
              <a:rPr lang="ru-RU" sz="2000" b="1" dirty="0" smtClean="0"/>
              <a:t>с использованием модели системной динамики</a:t>
            </a:r>
            <a:br>
              <a:rPr lang="ru-RU" sz="2000" b="1" dirty="0" smtClean="0"/>
            </a:br>
            <a:r>
              <a:rPr lang="ru-RU" sz="2000" b="1" dirty="0" smtClean="0"/>
              <a:t>Д. </a:t>
            </a:r>
            <a:r>
              <a:rPr lang="ru-RU" sz="2000" b="1" dirty="0" err="1" smtClean="0"/>
              <a:t>Медоуз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А:</a:t>
            </a:r>
            <a:r>
              <a:rPr lang="ru-RU" sz="2000" dirty="0" smtClean="0"/>
              <a:t> </a:t>
            </a:r>
            <a:r>
              <a:rPr lang="ru-RU" sz="1800" b="1" dirty="0" smtClean="0"/>
              <a:t>Разработка стратегии взаимодействия с внешними мигрантами, имеющими установки на постоянное проживание в России, с использованием модели системной динамики Д. </a:t>
            </a:r>
            <a:r>
              <a:rPr lang="ru-RU" sz="1800" b="1" dirty="0" err="1" smtClean="0"/>
              <a:t>Медоуз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i="1" dirty="0" smtClean="0">
                <a:solidFill>
                  <a:srgbClr val="FF0000"/>
                </a:solidFill>
              </a:rPr>
              <a:t/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Б: </a:t>
            </a:r>
            <a:r>
              <a:rPr lang="ru-RU" sz="1800" b="1" dirty="0" smtClean="0"/>
              <a:t>Разработка стратегии взаимодействия с внешними временными мигрантами, не имеющими</a:t>
            </a:r>
            <a:br>
              <a:rPr lang="ru-RU" sz="1800" b="1" dirty="0" smtClean="0"/>
            </a:br>
            <a:r>
              <a:rPr lang="ru-RU" sz="1800" b="1" dirty="0" smtClean="0"/>
              <a:t> установок на постоянное проживание в России</a:t>
            </a:r>
            <a:br>
              <a:rPr lang="ru-RU" sz="1800" b="1" dirty="0" smtClean="0"/>
            </a:br>
            <a:r>
              <a:rPr lang="ru-RU" sz="1800" b="1" dirty="0" smtClean="0"/>
              <a:t>с использованием модели системной динамики</a:t>
            </a:r>
            <a:br>
              <a:rPr lang="ru-RU" sz="1800" b="1" dirty="0" smtClean="0"/>
            </a:br>
            <a:r>
              <a:rPr lang="ru-RU" sz="1800" b="1" dirty="0" smtClean="0"/>
              <a:t>Д. </a:t>
            </a:r>
            <a:r>
              <a:rPr lang="ru-RU" sz="1800" b="1" dirty="0" err="1" smtClean="0"/>
              <a:t>Медоуз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в  </a:t>
            </a:r>
            <a:r>
              <a:rPr lang="ru-RU" sz="2000" i="1" dirty="0" err="1" smtClean="0">
                <a:solidFill>
                  <a:srgbClr val="FF0000"/>
                </a:solidFill>
              </a:rPr>
              <a:t>Дальневосточнем</a:t>
            </a:r>
            <a:r>
              <a:rPr lang="ru-RU" sz="2000" i="1" dirty="0" smtClean="0">
                <a:solidFill>
                  <a:srgbClr val="FF0000"/>
                </a:solidFill>
              </a:rPr>
              <a:t> Федеральном округе </a:t>
            </a:r>
            <a:r>
              <a:rPr lang="ru-RU" sz="2000" dirty="0" smtClean="0"/>
              <a:t>с использованием модели системной динамики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7673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ПРОБЛЕМА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5008" y="1643050"/>
            <a:ext cx="8928992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marL="342900" indent="-342900">
              <a:buAutoNum type="arabicParenR"/>
            </a:pPr>
            <a:r>
              <a:rPr lang="ru-RU" sz="1400" dirty="0" smtClean="0">
                <a:solidFill>
                  <a:srgbClr val="FF0000"/>
                </a:solidFill>
              </a:rPr>
              <a:t>Проблемы: </a:t>
            </a:r>
          </a:p>
          <a:p>
            <a:pPr marL="342900" indent="-342900"/>
            <a:r>
              <a:rPr lang="ru-RU" sz="1400" dirty="0" smtClean="0">
                <a:solidFill>
                  <a:srgbClr val="FF0000"/>
                </a:solidFill>
              </a:rPr>
              <a:t>А) Трудоустройство(патент (п.32, знание языка, регистрация (прописка))</a:t>
            </a:r>
            <a:endParaRPr lang="ru-RU" sz="1400" dirty="0">
              <a:solidFill>
                <a:srgbClr val="FF0000"/>
              </a:solidFill>
            </a:endParaRPr>
          </a:p>
          <a:p>
            <a:r>
              <a:rPr lang="ru-RU" sz="1400" dirty="0" smtClean="0">
                <a:solidFill>
                  <a:srgbClr val="FF0000"/>
                </a:solidFill>
              </a:rPr>
              <a:t>Б) проживание (жилье);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В) культура поведения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негативное отношение местных жителей.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92696"/>
            <a:ext cx="878497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СТАРАЙТЕСЬ НЕ ИСПОЛЬЗОВАТЬ ОБЩИХ ФОРМУЛИРОВОК, КОКРЕТИЗИРУЙТЕ ПРОБЛЕМУ </a:t>
            </a:r>
            <a:r>
              <a:rPr lang="ru-RU" sz="1100" i="1" dirty="0" smtClean="0">
                <a:solidFill>
                  <a:schemeClr val="tx2">
                    <a:lumMod val="75000"/>
                  </a:schemeClr>
                </a:solidFill>
              </a:rPr>
              <a:t>(запишите все, но рекомендуем для дальнейшей работы по схемы остановиться на не более 2х самых важных)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ВЫДЕЛЯЙТЕ РЕГИНАЛЬНУЮ СПЕЦИФИКУ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ИСПОЛЬЗУЙТЕ БОЛЬШОЕ ЧИСЛО ОЦЕНИВАЕМЫХ ПАРАМЕТРОВ (УРОВНЕЙ) ПРИ ФОРМУЛИРОВКЕ ПРОБЛЕМ: ПРОБЛЕМЫ МОГУТ «НАЙТИСЬ» В ЭКОНОМИЧЕСКОМ, СОЦИАЛЬНОМ, КУЛЬТУРНОМ, ЭТНОКОНФЕССИОНАЛЬНОМ И ИНЫХ АСПЕКТАХ ЖИЗНИ ОБЩЕСТВА, НА ИНДИВИДУАЛЬНОМ, СЕМЕЙНОМ, МЕСТНОМ, И ДР. УРОВНЯХ.</a:t>
            </a: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ФАКТЫ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484784"/>
            <a:ext cx="8928992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Перечислите в этом поле все факты, которые оказывают влияние (или могут оказать) на выбранную в Вашей группе проблематику (ситуацию, проблему и т.д.)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1. Отсутствие общей базы данных (общей, доступной, открытой (п.9, п.10), образовательный уровень (п.25, п.26), программа НКО, ДДН, культура адаптации(п.15, п.16);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2. Наличие центра изучения языка (п.1, п.15, п.16);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3. Общая организация, НКО;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4. Отсутствие информации работодателей;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5. Отсутствие жилья для мигрантов (общежитие, </a:t>
            </a:r>
            <a:r>
              <a:rPr lang="ru-RU" sz="1400" dirty="0" err="1" smtClean="0">
                <a:solidFill>
                  <a:srgbClr val="FF0000"/>
                </a:solidFill>
              </a:rPr>
              <a:t>хостел</a:t>
            </a:r>
            <a:r>
              <a:rPr lang="ru-RU" sz="1400" dirty="0" smtClean="0">
                <a:solidFill>
                  <a:srgbClr val="FF0000"/>
                </a:solidFill>
              </a:rPr>
              <a:t> и др.): а) отсутствие базы данных свободного жилья, б) фиктивная регистрация, недостаточный контроль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6.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548680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ЗДЕСЬ МОЖНО ВСПОМНИТЬ ПРО: МАСШТАБЫ, ГЕОГРАФИЮ, СЕЗОНОННОСТЬ, СТРУКТУРУ (ПОЛОВОЗРАСТНУЮ, ЭТНИЧЕСКУЮ, ПРОФЕССИОНАЛЬНУЮ И ДР.), СИТУАЦИЮ И КОНКРЕТНЫЕ СОБЫТИЯ В ИНСТИТУЦИОНАЛЬНОМ, ПРАВОВОМ, СОЦИОКУЛЬТУРНОМ ПОЛЕ, НАЛИЧИЕ ИНФРАСТРУКТУРЫ И КОНКРЕТНЫХ ОРГАНИЗАЦИЙ, СПОСОБСТВУЮЩИХ АДАПТАЦИИ И ИНТЕГРАЦИИ, ОРИЕНТИРЫ МИГРАНТОВ НА СРОКИ ПРЕБЫВАНИЯ В РЕГИОНЕ, ОСОБЕННОСТИ ТЕРРИТОРИАЛЬНОГО РАССЕЛЕНИЯ , ПОСУБЪЕКТНУЮ СПЕЦИФИКУ  И Т.Д. И Т.П.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ЕСЛИ НЕКОТОРЫЕ ФАКТЫ МОЖНО ОБЪЕДИНИТЬ В ОДИН «ТИП» ФАКТОВ, СДЕЛАЙТЕ ЭТО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МОЖНО ВСПОМНИТЬ, ЧТО ФАКТЫ БЫВАЮТ УРОВНЯ «ВНЕШНЕГО» (МЕЖДУНАРОДНОГО, РОССИЙСКОГО) И «ВНУТРЕННЕГО» (РЕГИОНАЛЬНОГО) 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467544" y="44624"/>
            <a:ext cx="8229600" cy="5620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noProof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ЦЕЛИ</a:t>
            </a: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268760"/>
            <a:ext cx="8928992" cy="48965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024" y="620688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СТАРАЙТЕСЬ МАКСИМАЛЬНО КОНКРЕТИЗИРОВАТЬ ВАШИ ЦЕЛИ, ИЗБЕГАЯ ОБЩИХ ФОРМУЛИРОВОК </a:t>
            </a:r>
          </a:p>
          <a:p>
            <a:pPr marL="228600" indent="-228600"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МОЖНО ОБЪЕДИНЯТЬ БОЛЕЕ КОНКРЕТНЫЕ ЦЕЛИ ПО ТЕМ НАПРАВЛЕНИЯМ (А ТАКЖЕ ЦЕЛЯМ И ЗАДАЧАМ), КОТОРЫЕ ОБОЗНАЧЕНЫ В СТРАТЕГИЧЕСКИХ ДОКУМЕНТАХ РФ, КАСАЮЩИХСЯ ВОПРОСОВ МИГРАЦИИ (СМ. МАТЕРИАЛЫ СБОРНИКА)</a:t>
            </a:r>
          </a:p>
          <a:p>
            <a:pPr marL="228600" indent="-228600"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ВЫЯВЛЯЙТЕ СПЕЦИФИКУ РЕГИОНА, КОНКРЕТИЗИРУЯ ФОРМУЛИРОВКИ ЦЕЛЕЙ  </a:t>
            </a:r>
            <a:endParaRPr lang="ru-RU" sz="9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996" y="1268760"/>
            <a:ext cx="8533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Создание условий для адаптации временных трудовых мигрантов в отдельных отраслях региона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20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МОДЕЛЬ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124744"/>
            <a:ext cx="8928992" cy="50405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marL="342900" indent="-342900">
              <a:buAutoNum type="arabicParenR"/>
            </a:pPr>
            <a:r>
              <a:rPr lang="ru-RU" sz="1400" dirty="0" smtClean="0">
                <a:solidFill>
                  <a:srgbClr val="FF0000"/>
                </a:solidFill>
              </a:rPr>
              <a:t>Культура поведения</a:t>
            </a:r>
          </a:p>
          <a:p>
            <a:pPr marL="342900" indent="-342900">
              <a:buAutoNum type="arabicParenR"/>
            </a:pPr>
            <a:r>
              <a:rPr lang="ru-RU" sz="1400" dirty="0" smtClean="0">
                <a:solidFill>
                  <a:srgbClr val="FF0000"/>
                </a:solidFill>
              </a:rPr>
              <a:t>Уважительное отношение к традициям, обычаям региона</a:t>
            </a:r>
          </a:p>
          <a:p>
            <a:pPr marL="342900" indent="-342900">
              <a:buAutoNum type="arabicParenR"/>
            </a:pP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9269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</a:rPr>
              <a:t>ЗДЕСЬ НУЖНО ОПИСАТЬ ТЕКСТОМ ИЛИ ОПОРНЫМИ СЛОВАМИ ТУ МОДЕЛЬ, КОТОРУЮ СЕЙЧАС «ВИДЯТ» СЛУШАТЕЛИ В СФЕРЕ АТАПТАЦИИ И ИНТЕГРАЦИИ МИГРАНТОВ В КОНКРЕТНОМ ФЕДЕРАЛЬНОМ ОКРУГЕ.</a:t>
            </a:r>
          </a:p>
          <a:p>
            <a:endParaRPr lang="ru-RU" sz="900" i="1" dirty="0" smtClean="0">
              <a:solidFill>
                <a:srgbClr val="FF000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ru-RU" sz="9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202630"/>
            <a:ext cx="8229600" cy="562074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ВОЗМОЖНЫЕ РЕШЕНИЯ</a:t>
            </a:r>
            <a:b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(ВАРИАНТЫ ПОЛИТИКИ)</a:t>
            </a:r>
            <a:endParaRPr lang="ru-RU" sz="3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268760"/>
            <a:ext cx="8928992" cy="29523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1. Многофункциональный центр для мигрантов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904945"/>
            <a:ext cx="87849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СТАРАЙТЕСЬ НЕ ИСПОЛЬЗОВАТЬ ОБЩИХ ФОРМУЛИРОВОК, КОКРЕТИЗИРУЙТЕ В ЧЕМ БУДЕТ ПРОЯВЛЯТЬСЯ ОБЩЕЕ НАПРАВЛЕНИЕ, И КОНКРЕТНЫЕ МЕРЫ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ВЫДЕЛЯЙТЕ РЕГИНАЛЬНУЮ СПЕЦИФИКУ</a:t>
            </a:r>
          </a:p>
          <a:p>
            <a:pPr marL="228600" indent="-228600">
              <a:buFont typeface="+mj-lt"/>
              <a:buAutoNum type="arabicPeriod"/>
            </a:pPr>
            <a:endParaRPr lang="ru-RU" sz="9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461010" y="437909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Предварительный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ВЫБОР </a:t>
            </a:r>
            <a:endParaRPr kumimoji="0" lang="ru-RU" sz="30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644008" y="4221088"/>
            <a:ext cx="0" cy="36004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5660" y="580526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/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ВЫБОР ВАРИАНТА ПОЛИТИКИ АДАПТАЦИИ И ИНТЕГРАЦИИ МИГРАНТОВ В РЕГИОНЕ ЯВЛЯЕТСЯ НА ДАННОМ ЭТАПЕ «ПРЕДВАРИТЕЛЬНЫМ», Т.К. В ДАЛЬНЕЙШЕМ НА НЕГО МОГУТ ПОВЛИЯТЬ ФАКТОРЫ НАЛИЧИЯ РЕСУРСОВ (СМ. СЛЕДУЮЩИЙ СЛАЙД) И ЦЕННОСТЕЙ (СМ. СЛАДЫ ДАЛЕЕ).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4869160"/>
            <a:ext cx="89289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Создание многофункционального центра (п.34, 35)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РЕСУРСЫ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484784"/>
            <a:ext cx="8928992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Дом дружбы народов (ресурсно-образовательный методологический центр, национальное культурное объединение, медицинские центры, учебные центры), наличие государственной программы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20688"/>
            <a:ext cx="87849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СТАРАЙТЕСЬ НЕ ИСПОЛЬЗОВАТЬ ОБЩИХ ФОРМУЛИРОВОК, КОНКРЕТИЗИРУЙТЕ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ВЫДЕЛЯЙТЕ РЕГИНАЛЬНУЮ СПЕЦИФИКУ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ИСПОЛЬЗУЙТЕ БОЛЬШОЕ ЧИСЛО ОЦЕНИВАЕМЫХ ПАРАМЕТРОВ (УРОВНЕЙ): РЕСУРСЫ МОГУТ «НАЙТИСЬ» В ЭКОНОМИЧЕСКОМ, СОЦИАЛЬНОМ, КУЛЬТУРНОМ, ЭТНОКОНФЕССИОНАЛЬНОМ И ИНЫХ АСПЕКТАХ ЖИЗНИ ОБЩЕСТВА, ИНФРАСТРУКТУРЕ, ГЕОГРАФИИ И ДР.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РЕСУРСЫ МОЖНО ГРУППИРОВАТЬ ПО ТИПУ, ЕСЛИ ЭТО НЕОБХОДИМО</a:t>
            </a: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940</Words>
  <Application>Microsoft Office PowerPoint</Application>
  <PresentationFormat>Экран (4:3)</PresentationFormat>
  <Paragraphs>95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Особенности социальной и культурной адаптации и интеграции иностранных граждан в Российской Федерации </vt:lpstr>
      <vt:lpstr>Слайд 2</vt:lpstr>
      <vt:lpstr>  Разработка стратегии взаимодействия с внешними временными мигрантами, не имеющими  установок на постоянное проживание в России с использованием модели системной динамики Д. Медоуз   А: Разработка стратегии взаимодействия с внешними мигрантами, имеющими установки на постоянное проживание в России, с использованием модели системной динамики Д. Медоуз  Б: Разработка стратегии взаимодействия с внешними временными мигрантами, не имеющими  установок на постоянное проживание в России с использованием модели системной динамики Д. Медоуз  в  Дальневосточнем Федеральном округе с использованием модели системной динамики</vt:lpstr>
      <vt:lpstr>ПРОБЛЕМА</vt:lpstr>
      <vt:lpstr>ФАКТЫ</vt:lpstr>
      <vt:lpstr>Слайд 6</vt:lpstr>
      <vt:lpstr>МОДЕЛЬ</vt:lpstr>
      <vt:lpstr>ВОЗМОЖНЫЕ РЕШЕНИЯ (ВАРИАНТЫ ПОЛИТИКИ)</vt:lpstr>
      <vt:lpstr>РЕСУРСЫ</vt:lpstr>
      <vt:lpstr>ЦЕННОСТИ </vt:lpstr>
      <vt:lpstr>ВЫПОЛНЕНИЕ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5. Особенности социальной и культурной адаптации и интеграции иностранных граждан в Российской Федерации</dc:title>
  <dc:creator>Asus</dc:creator>
  <cp:lastModifiedBy>SazhinaVA</cp:lastModifiedBy>
  <cp:revision>91</cp:revision>
  <dcterms:created xsi:type="dcterms:W3CDTF">2018-11-12T17:04:11Z</dcterms:created>
  <dcterms:modified xsi:type="dcterms:W3CDTF">2019-12-04T10:03:34Z</dcterms:modified>
</cp:coreProperties>
</file>