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257" r:id="rId4"/>
    <p:sldId id="308" r:id="rId5"/>
    <p:sldId id="258" r:id="rId6"/>
    <p:sldId id="260" r:id="rId7"/>
    <p:sldId id="309" r:id="rId8"/>
    <p:sldId id="310" r:id="rId9"/>
    <p:sldId id="311" r:id="rId10"/>
    <p:sldId id="315" r:id="rId11"/>
    <p:sldId id="31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8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2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88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28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76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10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04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40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0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13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34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4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Постарайтесь определить, на какие предпочтения, приоритеты (ценности) опирается принятая Вами политика (вариант решения). Повлечет ли принятая Вами политика (возможное решение) «ущемление» ценностей какой-либо из групп (принимающего сообщества, приезжих, определенной части населения и т.д.)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Укрепление национального согласия;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Обеспечение политической и социальной стабильности;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Гармонизация межнациональных отношений.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УРОВНЕЙ  ЦЕНОСТЕЙ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(от индивидуальных до общегражданских; того, что ценно и значимо для конкретных народов вашего региона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96752"/>
            <a:ext cx="892899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Опишите конкретные процедуры (последовательность конкретных действий, алгоритм), которые необходимо предпринять, чтобы реализовать выбранный Вами вариант политики.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Разработка и реализация программ по адаптации мигрантов с государственным финансированием;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rgbClr val="FF0000"/>
                </a:solidFill>
              </a:rPr>
              <a:t>Регистрация НКО;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rgbClr val="FF0000"/>
                </a:solidFill>
              </a:rPr>
              <a:t>Участие в грантах на получение финансовых средств.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4.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ПРОЦЕДУРЫ ОБЕСПЕЧЕНИЯ ДЕЙСТВИТЕЛЬНОГО ВОПЛОЩЕНИЯ ВЫБОРА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Сопоставьте имеющиеся ресурсы, факты, ценности, цели с тем, какой вариант решения и шаги выполнения Вы выбрали. Нет ли противоречий? Если нет, Вы закончили работу над проблемой. Заполняйте электронный шаблон презентации.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Если есть – нужна корректировка.  Впишите сюда, что необходимо скорректировать.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Элементы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схемы (факты, ресурсы и др.), которые вы решили изменить после неудовлетворительной оценки выбранной  политики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…..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элементы и как были изменены (опишите):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участники семинара!</a:t>
            </a:r>
          </a:p>
          <a:p>
            <a:r>
              <a:rPr lang="ru-RU" sz="1400" dirty="0" smtClean="0"/>
              <a:t>Руководствуйтесь, пожалуйста, простыми правилами заполнения шаблона презентации. Следование этим правилам в значительной степени облегчит презентацию результатов работы Вашей группы, а также позволит провести сравнение получившихся результатов с другими группами участников.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Заполняйте слайды, вписывая свои наработки в места, обозначенные красным прямоугольником.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слайдах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синим цветом курсивным написанием, </a:t>
            </a:r>
            <a:r>
              <a:rPr lang="ru-RU" i="1" dirty="0" smtClean="0">
                <a:solidFill>
                  <a:srgbClr val="FF0000"/>
                </a:solidFill>
              </a:rPr>
              <a:t>а также красным внутри прямоугольников </a:t>
            </a:r>
            <a:r>
              <a:rPr lang="ru-RU" dirty="0" smtClean="0"/>
              <a:t>даны подсказки «о чем можно еще вспомнить», некоторые методологические подсказки. Эти подсказки не являются строгими инструкциями, их можно (не)использовать (частично или полностью), расширять и т.д.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Некоторые «решения» вы можете найти на страницах справочника в разделе по теме занятия.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Если вы захотите сохранить созданную Вами презентацию, вы можете обратиться к организаторам после Семинара и они вышлют презентацию Вам на почту или сохранят копию на </a:t>
            </a:r>
            <a:r>
              <a:rPr lang="ru-RU" sz="1400" i="1" dirty="0" smtClean="0"/>
              <a:t>имеющуюся у Вас </a:t>
            </a:r>
            <a:r>
              <a:rPr lang="ru-RU" sz="1400" dirty="0" err="1" smtClean="0"/>
              <a:t>флешку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i="1" dirty="0" smtClean="0">
                <a:solidFill>
                  <a:srgbClr val="FF0000"/>
                </a:solidFill>
              </a:rPr>
              <a:t>выберите нужное из </a:t>
            </a:r>
            <a:r>
              <a:rPr lang="ru-RU" sz="2000" i="1" dirty="0" err="1" smtClean="0">
                <a:solidFill>
                  <a:srgbClr val="FF0000"/>
                </a:solidFill>
              </a:rPr>
              <a:t>нижепреведенного</a:t>
            </a:r>
            <a:r>
              <a:rPr lang="ru-RU" sz="2000" i="1" dirty="0" smtClean="0">
                <a:solidFill>
                  <a:srgbClr val="FF0000"/>
                </a:solidFill>
              </a:rPr>
              <a:t>, впишите название ФО)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А:</a:t>
            </a:r>
            <a:r>
              <a:rPr lang="ru-RU" sz="2000" dirty="0" smtClean="0"/>
              <a:t> </a:t>
            </a: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Б: </a:t>
            </a:r>
            <a:r>
              <a:rPr lang="ru-RU" sz="1800" b="1" dirty="0" smtClean="0"/>
              <a:t>Разработка стратегии взаимодействия с внешними временными мигрантами, не имеющими</a:t>
            </a:r>
            <a:br>
              <a:rPr lang="ru-RU" sz="1800" b="1" dirty="0" smtClean="0"/>
            </a:br>
            <a:r>
              <a:rPr lang="ru-RU" sz="1800" b="1" dirty="0" smtClean="0"/>
              <a:t> установок на постоянное проживание в России</a:t>
            </a:r>
            <a:br>
              <a:rPr lang="ru-RU" sz="1800" b="1" dirty="0" smtClean="0"/>
            </a:br>
            <a:r>
              <a:rPr lang="ru-RU" sz="1800" b="1" dirty="0" smtClean="0"/>
              <a:t>с использованием модели системной динамики</a:t>
            </a:r>
            <a:br>
              <a:rPr lang="ru-RU" sz="1800" b="1" dirty="0" smtClean="0"/>
            </a:br>
            <a:r>
              <a:rPr lang="ru-RU" sz="1800" b="1" dirty="0" smtClean="0"/>
              <a:t>Д. </a:t>
            </a:r>
            <a:r>
              <a:rPr lang="ru-RU" sz="1800" b="1" dirty="0" err="1" smtClean="0"/>
              <a:t>Медоуз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Дальневосточном ФО с </a:t>
            </a:r>
            <a:r>
              <a:rPr lang="ru-RU" sz="2000" dirty="0" smtClean="0"/>
              <a:t>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Сформулируйте проблему, которую будет «прорабатывать» Ваша группа. Перечислите </a:t>
            </a:r>
            <a:r>
              <a:rPr lang="ru-RU" sz="1400" dirty="0">
                <a:solidFill>
                  <a:srgbClr val="FF0000"/>
                </a:solidFill>
              </a:rPr>
              <a:t>в этом поле все </a:t>
            </a:r>
            <a:r>
              <a:rPr lang="ru-RU" sz="1400" dirty="0" smtClean="0">
                <a:solidFill>
                  <a:srgbClr val="FF0000"/>
                </a:solidFill>
              </a:rPr>
              <a:t>конкретные детали («</a:t>
            </a:r>
            <a:r>
              <a:rPr lang="ru-RU" sz="1400" dirty="0" err="1" smtClean="0">
                <a:solidFill>
                  <a:srgbClr val="FF0000"/>
                </a:solidFill>
              </a:rPr>
              <a:t>подпроблемы</a:t>
            </a:r>
            <a:r>
              <a:rPr lang="ru-RU" sz="1400" dirty="0" smtClean="0">
                <a:solidFill>
                  <a:srgbClr val="FF0000"/>
                </a:solidFill>
              </a:rPr>
              <a:t>»), </a:t>
            </a:r>
            <a:r>
              <a:rPr lang="ru-RU" sz="1400" dirty="0">
                <a:solidFill>
                  <a:srgbClr val="FF0000"/>
                </a:solidFill>
              </a:rPr>
              <a:t>которые </a:t>
            </a:r>
            <a:r>
              <a:rPr lang="ru-RU" sz="1400" dirty="0" smtClean="0">
                <a:solidFill>
                  <a:srgbClr val="FF0000"/>
                </a:solidFill>
              </a:rPr>
              <a:t>проявляются в связи с выбранной </a:t>
            </a:r>
            <a:r>
              <a:rPr lang="ru-RU" sz="1400" dirty="0">
                <a:solidFill>
                  <a:srgbClr val="FF0000"/>
                </a:solidFill>
              </a:rPr>
              <a:t>в </a:t>
            </a:r>
            <a:r>
              <a:rPr lang="ru-RU" sz="1400" dirty="0" smtClean="0">
                <a:solidFill>
                  <a:srgbClr val="FF0000"/>
                </a:solidFill>
              </a:rPr>
              <a:t>Вашей </a:t>
            </a:r>
            <a:r>
              <a:rPr lang="ru-RU" sz="1400" dirty="0">
                <a:solidFill>
                  <a:srgbClr val="FF0000"/>
                </a:solidFill>
              </a:rPr>
              <a:t>группе </a:t>
            </a:r>
            <a:r>
              <a:rPr lang="ru-RU" sz="1400" dirty="0" smtClean="0">
                <a:solidFill>
                  <a:srgbClr val="FF0000"/>
                </a:solidFill>
              </a:rPr>
              <a:t>проблемой </a:t>
            </a:r>
            <a:r>
              <a:rPr lang="ru-RU" sz="1400" dirty="0">
                <a:solidFill>
                  <a:srgbClr val="FF0000"/>
                </a:solidFill>
              </a:rPr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ситуацией). Уточните её максимально конкретно.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Языковой барьер;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Трудоустройство;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Поступление в образовательные учреждения;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Отсутствие работы;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Различие культур;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Социокультурные проблемы;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Межнациональный конфликт;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Получение гражданства для детей рождённых в субъекте РФ.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ПРОБЛЕМУ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(запишите все, но рекомендуем для дальнейшей работы по схемы остановиться на не более 2х самых важных)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 ПРИ ФОРМУЛИРОВКЕ ПРОБЛЕМ: ПРОБЛЕМЫ МОГУТ «НАЙТИСЬ» В ЭКОНОМИЧЕСКОМ, СОЦИАЛЬНОМ, КУЛЬТУРНОМ, ЭТНОКОНФЕССИОНАЛЬНОМ И ИНЫХ АСПЕКТАХ ЖИЗНИ ОБЩЕСТВА, НА ИНДИВИДУАЛЬНОМ, СЕМЕЙНОМ, МЕСТНОМ, И ДР. УРОВНЯХ.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Перечислите в этом поле все факты, которые оказывают влияние (или могут оказать) на выбранную в Вашей группе проблематику (ситуацию, проблему и т.д.)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 Наличие несовершеннолетних детей;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2. Языковой </a:t>
            </a:r>
            <a:r>
              <a:rPr lang="ru-RU" dirty="0">
                <a:solidFill>
                  <a:srgbClr val="FF0000"/>
                </a:solidFill>
              </a:rPr>
              <a:t>барьер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3. Отсутствие регистрации;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Отсутствие работы;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Медицинское обслуживание.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4868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ЗДЕСЬ МОЖНО ВСПОМНИТЬ ПРО: МАСШТАБЫ, ГЕОГРАФИЮ, СЕЗОНОННОСТЬ, СТРУКТУРУ (ПОЛОВОЗРАСТНУЮ, ЭТНИЧЕСКУЮ, ПРОФЕССИОНАЛЬНУЮ И ДР.), СИТУАЦИЮ И КОНКРЕТНЫЕ СОБЫТИЯ В ИНСТИТУЦИОНАЛЬНОМ, ПРАВОВОМ, СОЦИОКУЛЬТУРНОМ ПОЛЕ, НАЛИЧИЕ ИНФРАСТРУКТУРЫ И КОНКРЕТНЫХ ОРГАНИЗАЦИЙ, СПОСОБСТВУЮЩИХ АДАПТАЦИИ И ИНТЕГРАЦИИ, ОРИЕНТИРЫ МИГРАНТОВ НА СРОКИ ПРЕБЫВАНИЯ В РЕГИОНЕ, ОСОБЕННОСТИ ТЕРРИТОРИАЛЬНОГО РАССЕЛЕНИЯ , ПОСУБЪЕКТНУЮ СПЕЦИФИКУ  И Т.Д. И Т.П.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НЕКОТОРЫЕ ФАКТЫ МОЖНО ОБЪЕДИНИТЬ В ОДИН «ТИП» ФАКТОВ, СДЕЛАЙТЕ ЭТО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ВСПОМНИТЬ, ЧТО ФАКТЫ БЫВАЮТ УРОВНЯ «ВНЕШНЕГО» (МЕЖДУНАРОДНОГО, РОССИЙСКОГО) И «ВНУТРЕННЕГО» (РЕГИОНАЛЬНОГО)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68760"/>
            <a:ext cx="892899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МАКСИМАЛЬНО КОНКРЕТИЗИРОВАТЬ ВАШИ ЦЕЛИ, ИЗБЕГАЯ ОБЩИХ ФОРМУЛИРОВОК 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ОБЪЕДИНЯТЬ БОЛЕЕ КОНКРЕТНЫЕ ЦЕЛИ ПО ТЕМ НАПРАВЛЕНИЯМ (А ТАКЖЕ ЦЕЛЯМ И ЗАДАЧАМ), КОТОРЫЕ ОБОЗНАЧЕНЫ В СТРАТЕГИЧЕСКИХ ДОКУМЕНТАХ РФ, КАСАЮЩИХСЯ ВОПРОСОВ МИГРАЦИИ (СМ. МАТЕРИАЛЫ СБОРНИКА)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ВЫЯВЛЯЙТЕ СПЕЦИФИКУ РЕГИОНА, КОНКРЕТИЗИРУЯ ФОРМУЛИРОВКИ ЦЕЛЕЙ  </a:t>
            </a:r>
            <a:endParaRPr lang="ru-RU" sz="9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96" y="1268760"/>
            <a:ext cx="85334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Цели – это то, что должно быть (как должно быть, в какое состояние придет ситуация, обстоятельства и т.д. в «идеальном» случае, когда решится проблема). Целей может быть несколько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Получить гражданство РФ;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Пройти курсы по изучению русского языка;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Медицинское сопровождение.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24744"/>
            <a:ext cx="892899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текстом или опорными словами, как Вы видите ситуацию в регионе: ПОЧЕМУ это (то, что есть, Ваша проблема или ситуация), ТАК как оно есть.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Проведение языковых курсов;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Социально психологическая поддержка;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Центр адаптации мигрантов.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</a:rPr>
              <a:t>ЗДЕСЬ НУЖНО ОПИСАТЬ ТЕКСТОМ ИЛИ ОПОРНЫМИ СЛОВАМИ ТУ МОДЕЛЬ, КОТОРУЮ СЕЙЧАС «ВИДЯТ» СЛУШАТЕЛИ В СФЕРЕ АТАПТАЦИИ И ИНТЕГРАЦИИ МИГРАНТОВ В КОНКРЕТНОМ ФЕДЕРАЛЬНОМ ОКРУГЕ.</a:t>
            </a:r>
          </a:p>
          <a:p>
            <a:endParaRPr lang="ru-RU" sz="900" i="1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несколько вариантов решения проблемы (например, могут быть жесткие решения, мягкие решения, рассчитанные на долгосрочную реализацию или на быстрый эффект и т.д.)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- Проведение бесплатных курсов по изучению, проведение разъяснительно профилактических мероприятий.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04945"/>
            <a:ext cx="8784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В ЧЕМ БУДЕТ ПРОЯВЛЯТЬСЯ ОБЩЕЕ НАПРАВЛЕНИЕ, И КОНКРЕТНЫЕ МЕРЫ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61010" y="437909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4221088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0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ВЫБОР ВАРИАНТА ПОЛИТИКИ АДАПТАЦИИ И ИНТЕГРАЦИИ МИГРАНТОВ В РЕГИОНЕ ЯВЛЯЕТСЯ НА ДАННОМ ЭТАПЕ «ПРЕДВАРИТЕЛЬНЫМ», Т.К. В ДАЛЬНЕЙШЕМ НА НЕГО МОГУТ ПОВЛИЯТЬ ФАКТОРЫ НАЛИЧИЯ РЕСУРСОВ (СМ. СЛЕДУЮЩИЙ СЛАЙД) И ЦЕННОСТЕЙ (СМ. СЛАДЫ ДАЛЕЕ).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869160"/>
            <a:ext cx="8928992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тот вариант решения, который Ваша команда выбрала как оптимальный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те ресурсы, которые уже есть в регионе и наличие которых способствует решению проблемы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1. Программа «Развития гражданского общества для гармонизации межэтнических и межкультурных отношений в муниципальном образовании».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КОНКРЕТИЗИРУЙТЕ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(УРОВНЕЙ): РЕСУРСЫ МОГУТ «НАЙТИСЬ» В ЭКОНОМИЧЕСКОМ, СОЦИАЛЬНОМ, КУЛЬТУРНОМ, ЭТНОКОНФЕССИОНАЛЬНОМ И ИНЫХ АСПЕКТАХ ЖИЗНИ ОБЩЕСТВА, ИНФРАСТРУКТУРЕ, ГЕОГРАФИИ И ДР.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РЕСУРСЫ МОЖНО ГРУППИРОВАТЬ ПО ТИПУ, ЕСЛИ ЭТО 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1122</Words>
  <Application>Microsoft Office PowerPoint</Application>
  <PresentationFormat>Экран (4:3)</PresentationFormat>
  <Paragraphs>107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Слайд 2</vt:lpstr>
      <vt:lpstr> (выберите нужное из нижепреведенного, впишите название ФО)   А: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Б: Разработка стратегии взаимодействия с внешними временными мигрантами, не имеющими  установок на постоянное проживание в России с использованием модели системной динамики Д. Медоуз -  в Дальневосточном ФО с использованием модели системной динамики</vt:lpstr>
      <vt:lpstr>ПРОБЛЕМА</vt:lpstr>
      <vt:lpstr>ФАКТЫ</vt:lpstr>
      <vt:lpstr>Слайд 6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93</cp:revision>
  <dcterms:created xsi:type="dcterms:W3CDTF">2018-11-12T17:04:11Z</dcterms:created>
  <dcterms:modified xsi:type="dcterms:W3CDTF">2019-12-04T10:02:10Z</dcterms:modified>
</cp:coreProperties>
</file>