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313" r:id="rId6"/>
    <p:sldId id="308" r:id="rId7"/>
    <p:sldId id="309" r:id="rId8"/>
    <p:sldId id="314" r:id="rId9"/>
    <p:sldId id="310" r:id="rId10"/>
    <p:sldId id="311" r:id="rId11"/>
    <p:sldId id="315" r:id="rId12"/>
    <p:sldId id="316" r:id="rId13"/>
    <p:sldId id="312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0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КАДРОВЫЕ РЕСУРСЫ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(ПРИВЛЕЧЕНИЕ КВАЛИФИЦИРОВАННЫХ КАДРОВ К ДАННОЙ РАБОТЕ, ПРИВЛЕЧЕНИЕ ИНСТИТУТА ВОЛОНТЕРОВ)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ФИНАНСОВЫЕ И МАТЕРИАЛЬНО-ТЕХНИЧЕСКИЕ РЕСУРСЫ (ПРИВЛЕЧЕНИЕ ИНВЕСТИЦИЙ, РАЗЛИЧНЫЕ НАЛОГОВЫЕ ЛЬГОТЫ ДЛЯ КОМПАНИЙ, ПОДДЕРЖИВАЮЩИХ ПРОГРАММУ)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ЛОББИРОВАНИЕ ПРОГРАММЫ В СМИ 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00108"/>
            <a:ext cx="9144000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Развитие взаимопонимания, между вновь-прибывшими мигрантами и коренными жителями.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Сглаживание острых углов между культурами.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492896"/>
            <a:ext cx="381642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КАДРОВЫЕ РЕСУРСЫ (ПРИВЛЕЧЕНИЕ КВАЛИФИЦИРОВАННЫХ КАДРОВ К ДАННОЙ РАБОТЕ, ПРИВЛЕЧЕНИЕ ИНСТИТУТА ВОЛОНТЕРОВ)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ФИНАНСОВЫЕ И МАТЕРИАЛЬНО-ТЕХНИЧЕСКИЕ РЕСУРСЫ (ПРИВЛЕЧЕНИЕ ИНВЕСТИЦИЙ, РАЗЛИЧНЫЕ НАЛОГОВЫЕ ЛЬГОТЫ ДЛЯ КОМПАНИЙ, ПОДДЕРЖИВАЮЩИХ ПРОГРАММУ)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ЛОББИРОВАНИЕ ПРОГРАММЫ В СМИ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492896"/>
            <a:ext cx="388843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Развитие взаимопонимания, между вновь-прибывшими мигрантами и коренными жителями.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Сглаживание острых углов между культурами.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83568" y="2060848"/>
            <a:ext cx="187220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РЕСУРСЫ </a:t>
            </a:r>
            <a:endParaRPr kumimoji="0" lang="ru-RU" sz="23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5544616" y="2060848"/>
            <a:ext cx="3203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ЦЕННОСТИ</a:t>
            </a:r>
            <a:endParaRPr kumimoji="0" lang="ru-RU" sz="23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7504" y="1052736"/>
            <a:ext cx="892899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Создание координационно-консультационных центров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Доступная биржа  актуальных вакансий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Ужесточение контроля за работодателем с использованием инновационных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Информирование и организация взаимодействия, и диалога с мигрантами на муниципальном уровне</a:t>
            </a:r>
          </a:p>
        </p:txBody>
      </p:sp>
      <p:sp>
        <p:nvSpPr>
          <p:cNvPr id="27" name="Заголовок 8"/>
          <p:cNvSpPr txBox="1">
            <a:spLocks/>
          </p:cNvSpPr>
          <p:nvPr/>
        </p:nvSpPr>
        <p:spPr>
          <a:xfrm>
            <a:off x="2928926" y="214290"/>
            <a:ext cx="352839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ВОЗМОЖНЫЕ РЕШЕНИЯ 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Процедура 1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Процедура 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Процедура 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…..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107503" y="5229200"/>
            <a:ext cx="8856985" cy="792088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количество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пройденных группой циклов, которое позволило в итоге решить проблему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проблемы: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впишите число циклов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ПЕРЕЧИСЛИТЕ ТЕ ЭЛЕМЕНТЫ СХЕМЫ (ФАКТЫ, РЕСУРСЫ И ДР.), КОТОРЫЕ ВЫ РЕШИЛИ ИЗМЕНИТЬ ПОСЛЕ НЕУДОВЛЕТВОРИТЕЛЬНОЙ ОЦЕНКИ ВЫБРАННОЙ  ПОЛИТИКИ</a:t>
            </a:r>
          </a:p>
          <a:p>
            <a:pPr>
              <a:buFont typeface="Arial" pitchFamily="34" charset="0"/>
              <a:buChar char="•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ПРОЙДИТЕ ЕЩЕ РАЗ ПО ЭЛЕМЕНТАМ СХЕМЫ, ОБСУЖДАЯ ЧТО МОЖНО И КАК ИЗМЕНИТЬ, ЧТОБЫ ДОСТИГНУТЬ ЦЕЛЕЙ</a:t>
            </a:r>
          </a:p>
          <a:p>
            <a:pPr>
              <a:buFont typeface="Arial" pitchFamily="34" charset="0"/>
              <a:buChar char="•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ЗАФИКСИРУЙТЕ НА ЭТОМ СЛАЙДЕ, КАКИЕ ИЗМЕНЕНИЯ БЫЛИ СДЕЛАНЫ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79512" y="1124744"/>
            <a:ext cx="8784976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Элементы схемы (факты, ресурсы и др.), которые вы решили изменить после неудовлетворительной оценки выбранной  политики: </a:t>
            </a:r>
            <a:r>
              <a:rPr lang="ru-RU" dirty="0" smtClean="0">
                <a:solidFill>
                  <a:srgbClr val="FF0000"/>
                </a:solidFill>
              </a:rPr>
              <a:t>перечислите, опишите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изменения были сделаны:</a:t>
            </a:r>
            <a:r>
              <a:rPr lang="ru-RU" dirty="0" smtClean="0">
                <a:solidFill>
                  <a:srgbClr val="FF0000"/>
                </a:solidFill>
              </a:rPr>
              <a:t> перечислите, опишите</a:t>
            </a:r>
          </a:p>
        </p:txBody>
      </p:sp>
      <p:sp>
        <p:nvSpPr>
          <p:cNvPr id="33" name="Заголовок 8"/>
          <p:cNvSpPr txBox="1">
            <a:spLocks/>
          </p:cNvSpPr>
          <p:nvPr/>
        </p:nvSpPr>
        <p:spPr>
          <a:xfrm>
            <a:off x="251520" y="692696"/>
            <a:ext cx="871296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КОРРЕКТИРОВКА ВЫБРАННОГО ВАРИАНТА ПОЛИТИКИ ПОСЛЕ ОЦЕНКИ</a:t>
            </a:r>
            <a:endParaRPr kumimoji="0" lang="ru-RU" sz="23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7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5214942" cy="328614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chemeClr val="accent1"/>
                </a:solidFill>
              </a:rPr>
              <a:t>РАЗРАБОТКА СТРАТЕГИИ ВЗАИМОДЕЙСТВИЯ С ВНЕШНИМИ ВРЕМЕННЫМИ МИГРАНТАМИ, НЕ ИМЕЮЩИМИ УСТАНОВОК НА ПОСТОЯННОЕ ПРОЖИВАНИЕ В РОССИИ С ИСПОЛЬЗОВАНИЕМ МОДЕЛИ СИСТЕМНОЙ ДИНАМИКИ Д. МЕДОУЗ </a:t>
            </a: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Схема Д. Медоуз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570" y="0"/>
            <a:ext cx="3500430" cy="62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СОПРОВОЖДЕНИЕ МИГРАНТОВ В ПЕРИОД АДАПТАЦИИ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42983"/>
          <a:ext cx="9144000" cy="51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/>
                <a:gridCol w="4978400"/>
                <a:gridCol w="3048000"/>
              </a:tblGrid>
              <a:tr h="846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</a:t>
                      </a:r>
                      <a:r>
                        <a:rPr lang="ru-RU" sz="1800" dirty="0" err="1" smtClean="0"/>
                        <a:t>пп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Подведомственные учреждения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790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Правовой статус мигранта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ФМС России</a:t>
                      </a:r>
                    </a:p>
                  </a:txBody>
                  <a:tcPr/>
                </a:tc>
              </a:tr>
              <a:tr h="676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Создание координационно-консультационных центров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Региональные</a:t>
                      </a:r>
                      <a:r>
                        <a:rPr lang="ru-RU" sz="1800" baseline="0" dirty="0" smtClean="0"/>
                        <a:t> органы исполнительной власти </a:t>
                      </a:r>
                      <a:endParaRPr lang="ru-RU" sz="1800" dirty="0"/>
                    </a:p>
                  </a:txBody>
                  <a:tcPr/>
                </a:tc>
              </a:tr>
              <a:tr h="6456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Доступная</a:t>
                      </a:r>
                      <a:r>
                        <a:rPr lang="ru-RU" sz="1800" baseline="0" dirty="0" smtClean="0"/>
                        <a:t> биржа  актуальных вакансий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Министерство соц. защиты населения</a:t>
                      </a:r>
                      <a:endParaRPr lang="ru-RU" sz="1800" dirty="0"/>
                    </a:p>
                  </a:txBody>
                  <a:tcPr/>
                </a:tc>
              </a:tr>
              <a:tr h="9362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Ужесточение контроля за работодателем с использованием инновационных технологий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Компетентные</a:t>
                      </a:r>
                      <a:r>
                        <a:rPr lang="ru-RU" sz="1800" baseline="0" dirty="0" smtClean="0"/>
                        <a:t> силовые структуры, ФМС, общественные организации</a:t>
                      </a:r>
                      <a:endParaRPr lang="ru-RU" sz="1800" dirty="0"/>
                    </a:p>
                  </a:txBody>
                  <a:tcPr/>
                </a:tc>
              </a:tr>
              <a:tr h="1199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Информирование</a:t>
                      </a:r>
                      <a:r>
                        <a:rPr lang="ru-RU" sz="1800" baseline="0" dirty="0" smtClean="0"/>
                        <a:t> и организация взаимодействия, и диалога с мигрантами на муниципальном уровне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Федеральные,</a:t>
                      </a:r>
                      <a:r>
                        <a:rPr lang="ru-RU" sz="1800" baseline="0" dirty="0" smtClean="0"/>
                        <a:t> и местные СМИ, официальные сайты ОМС.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500042"/>
          <a:ext cx="7929618" cy="511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6340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ЦЕЛИ</a:t>
                      </a:r>
                      <a:r>
                        <a:rPr lang="ru-RU" sz="2800" baseline="0" dirty="0" smtClean="0"/>
                        <a:t> И ЗАДАЧИ МИГРАЦИОННОЙ ПОЛИТИКИ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0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Создание миграционной ситуации, которая способствует решению задач в сфере социально-экономического, пространственного, и демографического развития страны.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Создание условий для адаптации к правовым, социально-экономическим,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</a:rPr>
                        <a:t> культурным и иным условиям жизни в РФ иностранных граждан, испытывающих  сложности в адаптации, обусловленные особенностями их культуры и привычного жизненного уклада, а также иными факторами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980728"/>
            <a:ext cx="4104456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ГР. ТАДЖИКИСТАНА УЕХАЛ В РФ НА ЗАРАБОТКИ НА НЕОПРЕДЕЛЕННОЕ ВРЕМЯ. СЕКМЬЯ НЕ ПОЛУЧАЛА ИЗВЕСТИЯ О НЕМ, ЗАБЕСПОКОИВШИСЬ СПУСТЯ ГОД СЕМЬЯ ПОДАЛА В РОЗЫСК. МИГРАНТА ТАК И НЕ НАШЛИ.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80728"/>
            <a:ext cx="4032448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ПРИ ОТЛАЖЕННОЙ СИСТЕМЕ СОПРОВОЖДЕНИЯ МИГРАНТОВ РЕШАЕТСЯ ПРОБЛЕМА С ОТСЛЕЖИВАНИЕМ МЕСТОНАХОЖДЕНИЯ МИГРАНТА, ЕГО СОСТОЯНИЯ И МОНИТОРИНГ НЕОБХОДИМОСТИ ЕМУ ПОМОЩИ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179512" y="548680"/>
            <a:ext cx="3203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ФАКТЫ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256584" y="562670"/>
            <a:ext cx="3203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935596" y="2312876"/>
            <a:ext cx="5040560" cy="1944216"/>
          </a:xfrm>
          <a:prstGeom prst="bentConnector3">
            <a:avLst>
              <a:gd name="adj1" fmla="val -315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>
            <a:off x="2879812" y="2456892"/>
            <a:ext cx="5040560" cy="1656184"/>
          </a:xfrm>
          <a:prstGeom prst="bentConnector3">
            <a:avLst>
              <a:gd name="adj1" fmla="val -486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914400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ОТСУТСТВИЕ ДОСТУПНОЙ ИНФОРМАЦИИ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ПРОБЕЛЫ В ЗАКОНОДАТЕЛЬСТВЕ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ОТСУТСТВИЕ ДОСТУПНОГО ЖИЛЬЯ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ОТСУТСТВИЕ ВОЗМОЖНОСТИ ИЗУЧЕНИЯ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just"/>
            <a:r>
              <a:rPr lang="ru-RU" sz="4800" dirty="0" smtClean="0">
                <a:solidFill>
                  <a:srgbClr val="FF0000"/>
                </a:solidFill>
              </a:rPr>
              <a:t>В данный момент мигрант предоставлен сам себе, нет единого алгоритма решений, направленного на поддержку мигранта в период его адаптации. </a:t>
            </a:r>
          </a:p>
          <a:p>
            <a:pPr algn="just"/>
            <a:r>
              <a:rPr lang="ru-RU" sz="4800" dirty="0" smtClean="0">
                <a:solidFill>
                  <a:srgbClr val="FF0000"/>
                </a:solidFill>
              </a:rPr>
              <a:t>Сопровождение мигранта законодательно отсутствует.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980728"/>
            <a:ext cx="4104456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В ДАННЫЙ МОМЕНТ МИГРАНТ ПРЕДОСТАВЛЕН САМ СЕБЕ, НЕТ ЕДИНОГО АЛГОРИТМА РЕШЕНИЙ, НАПРАВЛЕННОГО НА ПОДДЕРЖКУ МИГРАНТА В ПЕРИОД ЕГО АДАПТАЦИИ.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СОПРОВОЖДЕНИЕ МИГРАНТА ЗАКОНОДАТЕЛЬНО ОТСУТСТВУЕТ.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6632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ПРОСТО СКОПИРУЙТЕ СВОИ ТЕКСТЫ С ПРЕДЫДУЩИХ СЛАЙДОВ, РАЗМЕСТИВ ТЕКСТ В СООТВЕТСУЮЩИХ ПРЯМОУГОЛЬНИКАХ: ФАКТЫ И ЦЕЛИ. ШРИФТ УМЕНЬШИТСЯ ДО НУЖНОГО «ФОРМАТНОГО» РАЗМЕРА АВТОМАТИЧЕСКИ!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ЭТО СЛАЙД ПОНАДОБИТСЯ ВАМ ДЛЯ ФОРМИРОВАНИЯ ПОЛЯ ВОЗМОЖНЫХ РЕШЕНИЙ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80728"/>
            <a:ext cx="4032448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ОТСУТСТВИЕ ДОСТУПНОЙ ИНФОРМАЦИИ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ПРОБЕЛЫ В ЗАКОНОДАТЕЛЬСТВЕ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ОТСУТСТВИЕ ДОСТУПНОГО ЖИЛЬЯ</a:t>
            </a:r>
          </a:p>
          <a:p>
            <a:pPr marL="342900" indent="-342900" algn="di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ОТСУТСТВИЕ ВОЗМОЖНОСТИ ИЗУЧЕНИЯ РУССКОГО ЯЗЫКА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179512" y="548680"/>
            <a:ext cx="3203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МОДЕЛЬ 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256584" y="562670"/>
            <a:ext cx="3203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ПРОБЛЕМА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1079612" y="2456892"/>
            <a:ext cx="5040560" cy="1656184"/>
          </a:xfrm>
          <a:prstGeom prst="bentConnector3">
            <a:avLst>
              <a:gd name="adj1" fmla="val -486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>
            <a:off x="2699792" y="2636912"/>
            <a:ext cx="5040560" cy="1296144"/>
          </a:xfrm>
          <a:prstGeom prst="bentConnector3">
            <a:avLst>
              <a:gd name="adj1" fmla="val -486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ВАРИАНТЫ РЕШЕНИЯ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9144000" cy="43577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62500" lnSpcReduction="20000"/>
          </a:bodyPr>
          <a:lstStyle/>
          <a:p>
            <a:pPr algn="ctr" fontAlgn="t">
              <a:spcBef>
                <a:spcPts val="600"/>
              </a:spcBef>
              <a:spcAft>
                <a:spcPts val="600"/>
              </a:spcAft>
            </a:pPr>
            <a:r>
              <a:rPr lang="ru-RU" sz="5100" b="1" dirty="0" smtClean="0">
                <a:solidFill>
                  <a:srgbClr val="0070C0"/>
                </a:solidFill>
              </a:rPr>
              <a:t>Создание координационно-консультационных центров</a:t>
            </a:r>
          </a:p>
          <a:p>
            <a:pPr algn="ctr" fontAlgn="t">
              <a:spcBef>
                <a:spcPts val="600"/>
              </a:spcBef>
              <a:spcAft>
                <a:spcPts val="600"/>
              </a:spcAft>
            </a:pPr>
            <a:r>
              <a:rPr lang="ru-RU" sz="5100" b="1" dirty="0" smtClean="0">
                <a:solidFill>
                  <a:srgbClr val="0070C0"/>
                </a:solidFill>
              </a:rPr>
              <a:t>Доступная биржа  актуальных вакансий</a:t>
            </a:r>
          </a:p>
          <a:p>
            <a:pPr algn="ctr" fontAlgn="t">
              <a:spcBef>
                <a:spcPts val="600"/>
              </a:spcBef>
              <a:spcAft>
                <a:spcPts val="600"/>
              </a:spcAft>
            </a:pPr>
            <a:r>
              <a:rPr lang="ru-RU" sz="5100" b="1" dirty="0" smtClean="0">
                <a:solidFill>
                  <a:srgbClr val="0070C0"/>
                </a:solidFill>
              </a:rPr>
              <a:t>Ужесточение контроля за работодателем с использованием инновационных технологий</a:t>
            </a:r>
          </a:p>
          <a:p>
            <a:pPr algn="ctr" fontAlgn="t">
              <a:spcBef>
                <a:spcPts val="600"/>
              </a:spcBef>
              <a:spcAft>
                <a:spcPts val="600"/>
              </a:spcAft>
            </a:pPr>
            <a:r>
              <a:rPr lang="ru-RU" sz="5100" b="1" dirty="0" smtClean="0">
                <a:solidFill>
                  <a:srgbClr val="0070C0"/>
                </a:solidFill>
              </a:rPr>
              <a:t>Информирование и организация взаимодействия, и диалога с мигрантами на муниципальном уровне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3645024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627</Words>
  <Application>Microsoft Office PowerPoint</Application>
  <PresentationFormat>Экран (4:3)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  РАЗРАБОТКА СТРАТЕГИИ ВЗАИМОДЕЙСТВИЯ С ВНЕШНИМИ ВРЕМЕННЫМИ МИГРАНТАМИ, НЕ ИМЕЮЩИМИ УСТАНОВОК НА ПОСТОЯННОЕ ПРОЖИВАНИЕ В РОССИИ С ИСПОЛЬЗОВАНИЕМ МОДЕЛИ СИСТЕМНОЙ ДИНАМИКИ Д. МЕДОУЗ  </vt:lpstr>
      <vt:lpstr>СОПРОВОЖДЕНИЕ МИГРАНТОВ В ПЕРИОД АДАПТАЦИИ</vt:lpstr>
      <vt:lpstr>Слайд 4</vt:lpstr>
      <vt:lpstr>ПРОБЛЕМА</vt:lpstr>
      <vt:lpstr>ПРОБЛЕМА </vt:lpstr>
      <vt:lpstr>Слайд 7</vt:lpstr>
      <vt:lpstr>Слайд 8</vt:lpstr>
      <vt:lpstr>ВОЗМОЖНЫЕ ВАРИАНТЫ РЕШЕНИЯ</vt:lpstr>
      <vt:lpstr>РЕСУРСЫ</vt:lpstr>
      <vt:lpstr>ЦЕННОСТИ </vt:lpstr>
      <vt:lpstr>Слайд 12</vt:lpstr>
      <vt:lpstr>ВЫПОЛНЕНИЕ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85</cp:revision>
  <dcterms:created xsi:type="dcterms:W3CDTF">2018-11-12T17:04:11Z</dcterms:created>
  <dcterms:modified xsi:type="dcterms:W3CDTF">2019-12-04T15:30:06Z</dcterms:modified>
</cp:coreProperties>
</file>